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8" r:id="rId3"/>
    <p:sldId id="285" r:id="rId4"/>
    <p:sldId id="281" r:id="rId5"/>
    <p:sldId id="284" r:id="rId6"/>
    <p:sldId id="279" r:id="rId7"/>
    <p:sldId id="283" r:id="rId8"/>
    <p:sldId id="280" r:id="rId9"/>
    <p:sldId id="286" r:id="rId10"/>
    <p:sldId id="257" r:id="rId11"/>
    <p:sldId id="265" r:id="rId12"/>
    <p:sldId id="264" r:id="rId13"/>
    <p:sldId id="258" r:id="rId14"/>
    <p:sldId id="263" r:id="rId15"/>
    <p:sldId id="259" r:id="rId16"/>
    <p:sldId id="260" r:id="rId17"/>
    <p:sldId id="261" r:id="rId18"/>
    <p:sldId id="273" r:id="rId19"/>
    <p:sldId id="262" r:id="rId20"/>
    <p:sldId id="274" r:id="rId21"/>
    <p:sldId id="275" r:id="rId22"/>
    <p:sldId id="276" r:id="rId23"/>
    <p:sldId id="266" r:id="rId24"/>
    <p:sldId id="269" r:id="rId25"/>
    <p:sldId id="267" r:id="rId26"/>
    <p:sldId id="270" r:id="rId27"/>
    <p:sldId id="268" r:id="rId28"/>
    <p:sldId id="271" r:id="rId29"/>
    <p:sldId id="272" r:id="rId30"/>
    <p:sldId id="287" r:id="rId31"/>
    <p:sldId id="288" r:id="rId32"/>
    <p:sldId id="290" r:id="rId3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76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D57A4-AB24-4B53-A894-D435D9412B86}" type="datetimeFigureOut">
              <a:rPr lang="ru-RU" smtClean="0"/>
              <a:pPr/>
              <a:t>24.12.2018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1B7BB-5839-4A3C-BD5E-1DF07EE833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D57A4-AB24-4B53-A894-D435D9412B86}" type="datetimeFigureOut">
              <a:rPr lang="ru-RU" smtClean="0"/>
              <a:pPr/>
              <a:t>24.12.2018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1B7BB-5839-4A3C-BD5E-1DF07EE833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D57A4-AB24-4B53-A894-D435D9412B86}" type="datetimeFigureOut">
              <a:rPr lang="ru-RU" smtClean="0"/>
              <a:pPr/>
              <a:t>24.12.2018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1B7BB-5839-4A3C-BD5E-1DF07EE833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D57A4-AB24-4B53-A894-D435D9412B86}" type="datetimeFigureOut">
              <a:rPr lang="ru-RU" smtClean="0"/>
              <a:pPr/>
              <a:t>24.12.2018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1B7BB-5839-4A3C-BD5E-1DF07EE833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D57A4-AB24-4B53-A894-D435D9412B86}" type="datetimeFigureOut">
              <a:rPr lang="ru-RU" smtClean="0"/>
              <a:pPr/>
              <a:t>24.12.2018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1B7BB-5839-4A3C-BD5E-1DF07EE833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D57A4-AB24-4B53-A894-D435D9412B86}" type="datetimeFigureOut">
              <a:rPr lang="ru-RU" smtClean="0"/>
              <a:pPr/>
              <a:t>24.12.2018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1B7BB-5839-4A3C-BD5E-1DF07EE833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D57A4-AB24-4B53-A894-D435D9412B86}" type="datetimeFigureOut">
              <a:rPr lang="ru-RU" smtClean="0"/>
              <a:pPr/>
              <a:t>24.12.2018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1B7BB-5839-4A3C-BD5E-1DF07EE833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D57A4-AB24-4B53-A894-D435D9412B86}" type="datetimeFigureOut">
              <a:rPr lang="ru-RU" smtClean="0"/>
              <a:pPr/>
              <a:t>24.12.2018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1B7BB-5839-4A3C-BD5E-1DF07EE833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D57A4-AB24-4B53-A894-D435D9412B86}" type="datetimeFigureOut">
              <a:rPr lang="ru-RU" smtClean="0"/>
              <a:pPr/>
              <a:t>24.12.2018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1B7BB-5839-4A3C-BD5E-1DF07EE833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D57A4-AB24-4B53-A894-D435D9412B86}" type="datetimeFigureOut">
              <a:rPr lang="ru-RU" smtClean="0"/>
              <a:pPr/>
              <a:t>24.12.2018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1B7BB-5839-4A3C-BD5E-1DF07EE833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D57A4-AB24-4B53-A894-D435D9412B86}" type="datetimeFigureOut">
              <a:rPr lang="ru-RU" smtClean="0"/>
              <a:pPr/>
              <a:t>24.12.2018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1B7BB-5839-4A3C-BD5E-1DF07EE833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DD57A4-AB24-4B53-A894-D435D9412B86}" type="datetimeFigureOut">
              <a:rPr lang="ru-RU" smtClean="0"/>
              <a:pPr/>
              <a:t>24.12.2018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31B7BB-5839-4A3C-BD5E-1DF07EE8335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odbkaluga.ru/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755576" y="476672"/>
            <a:ext cx="7772400" cy="4392487"/>
          </a:xfrm>
        </p:spPr>
        <p:txBody>
          <a:bodyPr>
            <a:normAutofit/>
          </a:bodyPr>
          <a:lstStyle/>
          <a:p>
            <a:r>
              <a:rPr lang="ru-RU" b="1" i="1" dirty="0" smtClean="0">
                <a:solidFill>
                  <a:srgbClr val="002060"/>
                </a:solidFill>
              </a:rPr>
              <a:t>    </a:t>
            </a:r>
            <a:r>
              <a:rPr lang="ru-RU" sz="3200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О некоторых приёмах в      работе </a:t>
            </a:r>
            <a:r>
              <a:rPr lang="ru-RU" sz="3200" b="1" smtClean="0">
                <a:solidFill>
                  <a:srgbClr val="002060"/>
                </a:solidFill>
                <a:latin typeface="Bookman Old Style" panose="02050604050505020204" pitchFamily="18" charset="0"/>
              </a:rPr>
              <a:t>библиотекаря </a:t>
            </a:r>
            <a:r>
              <a:rPr lang="ru-RU" sz="3200" b="1" smtClean="0">
                <a:solidFill>
                  <a:srgbClr val="002060"/>
                </a:solidFill>
                <a:latin typeface="Bookman Old Style" panose="02050604050505020204" pitchFamily="18" charset="0"/>
              </a:rPr>
              <a:t/>
            </a:r>
            <a:br>
              <a:rPr lang="ru-RU" sz="3200" b="1" smtClean="0">
                <a:solidFill>
                  <a:srgbClr val="002060"/>
                </a:solidFill>
                <a:latin typeface="Bookman Old Style" panose="02050604050505020204" pitchFamily="18" charset="0"/>
              </a:rPr>
            </a:br>
            <a:r>
              <a:rPr lang="ru-RU" sz="3200" b="1" smtClean="0">
                <a:solidFill>
                  <a:srgbClr val="002060"/>
                </a:solidFill>
                <a:latin typeface="Bookman Old Style" panose="02050604050505020204" pitchFamily="18" charset="0"/>
              </a:rPr>
              <a:t>по    </a:t>
            </a:r>
            <a:r>
              <a:rPr lang="ru-RU" sz="3200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организации читательской деятельности детей и подростков</a:t>
            </a:r>
            <a:endParaRPr lang="ru-RU" sz="3200" b="1" dirty="0">
              <a:solidFill>
                <a:srgbClr val="002060"/>
              </a:solidFill>
              <a:latin typeface="Bookman Old Style" panose="020506040505050202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>
            <a:noAutofit/>
          </a:bodyPr>
          <a:lstStyle/>
          <a:p>
            <a:r>
              <a:rPr lang="ru-RU" sz="3200" b="1" dirty="0" err="1" smtClean="0">
                <a:solidFill>
                  <a:schemeClr val="bg2">
                    <a:lumMod val="50000"/>
                  </a:schemeClr>
                </a:solidFill>
                <a:latin typeface="Bookman Old Style" panose="02050604050505020204" pitchFamily="18" charset="0"/>
              </a:rPr>
              <a:t>Эмодзи</a:t>
            </a:r>
            <a:r>
              <a:rPr lang="ru-RU" sz="3200" b="1" dirty="0" smtClean="0">
                <a:solidFill>
                  <a:schemeClr val="bg2">
                    <a:lumMod val="50000"/>
                  </a:schemeClr>
                </a:solidFill>
                <a:latin typeface="Bookman Old Style" panose="02050604050505020204" pitchFamily="18" charset="0"/>
              </a:rPr>
              <a:t>: визуализация </a:t>
            </a:r>
            <a:br>
              <a:rPr lang="ru-RU" sz="3200" b="1" dirty="0" smtClean="0">
                <a:solidFill>
                  <a:schemeClr val="bg2">
                    <a:lumMod val="50000"/>
                  </a:schemeClr>
                </a:solidFill>
                <a:latin typeface="Bookman Old Style" panose="02050604050505020204" pitchFamily="18" charset="0"/>
              </a:rPr>
            </a:br>
            <a:r>
              <a:rPr lang="ru-RU" sz="3200" b="1" dirty="0" smtClean="0">
                <a:solidFill>
                  <a:schemeClr val="bg2">
                    <a:lumMod val="50000"/>
                  </a:schemeClr>
                </a:solidFill>
                <a:latin typeface="Bookman Old Style" panose="02050604050505020204" pitchFamily="18" charset="0"/>
              </a:rPr>
              <a:t>классических образов</a:t>
            </a:r>
            <a:endParaRPr lang="ru-RU" sz="3200" b="1" dirty="0">
              <a:solidFill>
                <a:schemeClr val="bg2">
                  <a:lumMod val="50000"/>
                </a:schemeClr>
              </a:solidFill>
              <a:latin typeface="Bookman Old Style" panose="020506040505050202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467544" y="1556792"/>
            <a:ext cx="8229600" cy="4525963"/>
          </a:xfrm>
        </p:spPr>
        <p:txBody>
          <a:bodyPr>
            <a:normAutofit/>
          </a:bodyPr>
          <a:lstStyle/>
          <a:p>
            <a:pPr indent="731838"/>
            <a:endParaRPr lang="ru-RU" sz="2800" dirty="0" smtClean="0">
              <a:solidFill>
                <a:srgbClr val="002060"/>
              </a:solidFill>
              <a:latin typeface="Bookman Old Style" panose="02050604050505020204" pitchFamily="18" charset="0"/>
            </a:endParaRPr>
          </a:p>
          <a:p>
            <a:pPr indent="0">
              <a:buNone/>
            </a:pPr>
            <a:r>
              <a:rPr lang="ru-RU" sz="2800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	Основано </a:t>
            </a:r>
            <a:r>
              <a:rPr lang="ru-RU" sz="2800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на клиповом мышлении.</a:t>
            </a:r>
          </a:p>
          <a:p>
            <a:pPr indent="731838">
              <a:buNone/>
            </a:pPr>
            <a:r>
              <a:rPr lang="ru-RU" sz="2800" dirty="0" smtClean="0">
                <a:solidFill>
                  <a:schemeClr val="bg2">
                    <a:lumMod val="50000"/>
                  </a:schemeClr>
                </a:solidFill>
                <a:latin typeface="Bookman Old Style" panose="02050604050505020204" pitchFamily="18" charset="0"/>
              </a:rPr>
              <a:t>  Клиповое мышление- </a:t>
            </a:r>
            <a:r>
              <a:rPr lang="ru-RU" sz="2800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особенность человека воспринимать мир через короткие яркие образы и послания (через ленту теленовостей, небольших статей, коротких видеоклипов)</a:t>
            </a:r>
            <a:endParaRPr lang="ru-RU" sz="2800" dirty="0">
              <a:solidFill>
                <a:srgbClr val="002060"/>
              </a:solidFill>
              <a:latin typeface="Bookman Old Style" panose="020506040505050202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323528" y="332656"/>
            <a:ext cx="8229600" cy="1143000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chemeClr val="bg2">
                    <a:lumMod val="50000"/>
                  </a:schemeClr>
                </a:solidFill>
                <a:latin typeface="Bookman Old Style" panose="02050604050505020204" pitchFamily="18" charset="0"/>
              </a:rPr>
              <a:t>Негативное влияние</a:t>
            </a:r>
            <a:br>
              <a:rPr lang="ru-RU" sz="3200" b="1" dirty="0" smtClean="0">
                <a:solidFill>
                  <a:schemeClr val="bg2">
                    <a:lumMod val="50000"/>
                  </a:schemeClr>
                </a:solidFill>
                <a:latin typeface="Bookman Old Style" panose="02050604050505020204" pitchFamily="18" charset="0"/>
              </a:rPr>
            </a:br>
            <a:r>
              <a:rPr lang="ru-RU" sz="3200" b="1" dirty="0" smtClean="0">
                <a:solidFill>
                  <a:schemeClr val="bg2">
                    <a:lumMod val="50000"/>
                  </a:schemeClr>
                </a:solidFill>
                <a:latin typeface="Bookman Old Style" panose="02050604050505020204" pitchFamily="18" charset="0"/>
              </a:rPr>
              <a:t> «клипового мышления»</a:t>
            </a:r>
            <a:endParaRPr lang="ru-RU" sz="3200" b="1" dirty="0">
              <a:solidFill>
                <a:schemeClr val="bg2">
                  <a:lumMod val="50000"/>
                </a:schemeClr>
              </a:solidFill>
              <a:latin typeface="Bookman Old Style" panose="020506040505050202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467544" y="1556792"/>
            <a:ext cx="8229600" cy="4525963"/>
          </a:xfrm>
        </p:spPr>
        <p:txBody>
          <a:bodyPr/>
          <a:lstStyle/>
          <a:p>
            <a:pPr indent="557213"/>
            <a:r>
              <a:rPr lang="ru-RU" sz="2400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Внимание часто переключается, поэтому восприятие прочитанного теряется.</a:t>
            </a:r>
          </a:p>
          <a:p>
            <a:pPr indent="557213"/>
            <a:r>
              <a:rPr lang="ru-RU" sz="2400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Предпочитают смотреть, а не читать, поскольку стремятся уловить максимум информации в короткий срок.</a:t>
            </a:r>
          </a:p>
          <a:p>
            <a:pPr indent="557213"/>
            <a:r>
              <a:rPr lang="ru-RU" sz="2400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Неспособность надолго сосредоточиться на одном объекте, особенно таком, как классический роман.</a:t>
            </a:r>
          </a:p>
          <a:p>
            <a:pPr>
              <a:buNone/>
            </a:pPr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>
            <a:normAutofit/>
          </a:bodyPr>
          <a:lstStyle/>
          <a:p>
            <a:r>
              <a:rPr lang="ru-RU" sz="3600" b="1" dirty="0" err="1" smtClean="0">
                <a:solidFill>
                  <a:schemeClr val="bg2">
                    <a:lumMod val="50000"/>
                  </a:schemeClr>
                </a:solidFill>
                <a:latin typeface="Bookman Old Style" panose="02050604050505020204" pitchFamily="18" charset="0"/>
              </a:rPr>
              <a:t>Эмодзи</a:t>
            </a:r>
            <a:r>
              <a:rPr lang="ru-RU" sz="3600" b="1" dirty="0" smtClean="0">
                <a:solidFill>
                  <a:schemeClr val="bg2">
                    <a:lumMod val="50000"/>
                  </a:schemeClr>
                </a:solidFill>
                <a:latin typeface="Bookman Old Style" panose="02050604050505020204" pitchFamily="18" charset="0"/>
              </a:rPr>
              <a:t> (</a:t>
            </a:r>
            <a:r>
              <a:rPr lang="ru-RU" sz="3600" b="1" dirty="0" err="1" smtClean="0">
                <a:solidFill>
                  <a:schemeClr val="bg2">
                    <a:lumMod val="50000"/>
                  </a:schemeClr>
                </a:solidFill>
                <a:latin typeface="Bookman Old Style" panose="02050604050505020204" pitchFamily="18" charset="0"/>
              </a:rPr>
              <a:t>эмоджи</a:t>
            </a:r>
            <a:r>
              <a:rPr lang="ru-RU" sz="3600" b="1" dirty="0" smtClean="0">
                <a:solidFill>
                  <a:schemeClr val="bg2">
                    <a:lumMod val="50000"/>
                  </a:schemeClr>
                </a:solidFill>
                <a:latin typeface="Bookman Old Style" panose="02050604050505020204" pitchFamily="18" charset="0"/>
              </a:rPr>
              <a:t>)</a:t>
            </a:r>
            <a:endParaRPr lang="ru-RU" sz="3600" b="1" dirty="0">
              <a:solidFill>
                <a:schemeClr val="bg2">
                  <a:lumMod val="50000"/>
                </a:schemeClr>
              </a:solidFill>
              <a:latin typeface="Bookman Old Style" panose="020506040505050202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557242" y="1628800"/>
            <a:ext cx="8229600" cy="2482946"/>
          </a:xfrm>
        </p:spPr>
        <p:txBody>
          <a:bodyPr>
            <a:normAutofit/>
          </a:bodyPr>
          <a:lstStyle/>
          <a:p>
            <a:pPr marL="0" indent="711200" algn="just">
              <a:buNone/>
            </a:pPr>
            <a:r>
              <a:rPr lang="ru-RU" sz="2400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язык идеограмм и смайликов, используемый в электронных сообщениях и </a:t>
            </a:r>
            <a:r>
              <a:rPr lang="ru-RU" sz="2400" dirty="0" err="1" smtClean="0">
                <a:solidFill>
                  <a:srgbClr val="002060"/>
                </a:solidFill>
                <a:latin typeface="Bookman Old Style" panose="02050604050505020204" pitchFamily="18" charset="0"/>
              </a:rPr>
              <a:t>веб-страницах</a:t>
            </a:r>
            <a:r>
              <a:rPr lang="ru-RU" sz="2400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. Это графический язык, где вместо слов используются сочетания картинок, появился в Японии и распространился по всему миру.</a:t>
            </a:r>
            <a:endParaRPr lang="ru-RU" sz="2400" dirty="0">
              <a:solidFill>
                <a:srgbClr val="002060"/>
              </a:solidFill>
              <a:latin typeface="Bookman Old Style" panose="02050604050505020204" pitchFamily="18" charset="0"/>
            </a:endParaRPr>
          </a:p>
        </p:txBody>
      </p:sp>
      <p:pic>
        <p:nvPicPr>
          <p:cNvPr id="4" name="Рисунок 3" descr="эмодзи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714876" y="4500570"/>
            <a:ext cx="4071966" cy="142876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395536" y="260648"/>
            <a:ext cx="8229600" cy="1143000"/>
          </a:xfrm>
        </p:spPr>
        <p:txBody>
          <a:bodyPr>
            <a:noAutofit/>
          </a:bodyPr>
          <a:lstStyle/>
          <a:p>
            <a:r>
              <a:rPr lang="ru-RU" sz="3200" b="1" dirty="0" err="1" smtClean="0">
                <a:solidFill>
                  <a:schemeClr val="bg2">
                    <a:lumMod val="50000"/>
                  </a:schemeClr>
                </a:solidFill>
                <a:latin typeface="Bookman Old Style" panose="02050604050505020204" pitchFamily="18" charset="0"/>
              </a:rPr>
              <a:t>Эмодзи</a:t>
            </a:r>
            <a:r>
              <a:rPr lang="ru-RU" sz="3200" b="1" dirty="0" smtClean="0">
                <a:solidFill>
                  <a:schemeClr val="bg2">
                    <a:lumMod val="50000"/>
                  </a:schemeClr>
                </a:solidFill>
                <a:latin typeface="Bookman Old Style" panose="02050604050505020204" pitchFamily="18" charset="0"/>
              </a:rPr>
              <a:t>: визуализация </a:t>
            </a:r>
            <a:br>
              <a:rPr lang="ru-RU" sz="3200" b="1" dirty="0" smtClean="0">
                <a:solidFill>
                  <a:schemeClr val="bg2">
                    <a:lumMod val="50000"/>
                  </a:schemeClr>
                </a:solidFill>
                <a:latin typeface="Bookman Old Style" panose="02050604050505020204" pitchFamily="18" charset="0"/>
              </a:rPr>
            </a:br>
            <a:r>
              <a:rPr lang="ru-RU" sz="3200" b="1" dirty="0" smtClean="0">
                <a:solidFill>
                  <a:schemeClr val="bg2">
                    <a:lumMod val="50000"/>
                  </a:schemeClr>
                </a:solidFill>
                <a:latin typeface="Bookman Old Style" panose="02050604050505020204" pitchFamily="18" charset="0"/>
              </a:rPr>
              <a:t>классических образов</a:t>
            </a:r>
            <a:endParaRPr lang="ru-RU" sz="3200" dirty="0">
              <a:solidFill>
                <a:schemeClr val="bg2">
                  <a:lumMod val="50000"/>
                </a:schemeClr>
              </a:solidFill>
              <a:latin typeface="Bookman Old Style" panose="020506040505050202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611560" y="1484784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endParaRPr lang="ru-RU" dirty="0" smtClean="0">
              <a:solidFill>
                <a:srgbClr val="002060"/>
              </a:solidFill>
            </a:endParaRPr>
          </a:p>
          <a:p>
            <a:pPr algn="just">
              <a:buNone/>
            </a:pPr>
            <a:r>
              <a:rPr lang="ru-RU" sz="2400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2015 год-выпуск серии книг </a:t>
            </a:r>
            <a:r>
              <a:rPr lang="en-US" sz="2400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OMG Shakespeare</a:t>
            </a:r>
            <a:endParaRPr lang="ru-RU" sz="2400" dirty="0" smtClean="0">
              <a:solidFill>
                <a:srgbClr val="002060"/>
              </a:solidFill>
              <a:latin typeface="Bookman Old Style" panose="02050604050505020204" pitchFamily="18" charset="0"/>
            </a:endParaRPr>
          </a:p>
          <a:p>
            <a:pPr algn="just">
              <a:buNone/>
            </a:pPr>
            <a:r>
              <a:rPr lang="ru-RU" sz="2400" dirty="0">
                <a:solidFill>
                  <a:srgbClr val="002060"/>
                </a:solidFill>
                <a:latin typeface="Bookman Old Style" panose="02050604050505020204" pitchFamily="18" charset="0"/>
              </a:rPr>
              <a:t> </a:t>
            </a:r>
            <a:r>
              <a:rPr lang="ru-RU" sz="2400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                     (</a:t>
            </a:r>
            <a:r>
              <a:rPr lang="en-US" sz="2400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Penguin Random UK</a:t>
            </a:r>
            <a:r>
              <a:rPr lang="ru-RU" sz="2400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)</a:t>
            </a:r>
          </a:p>
          <a:p>
            <a:pPr algn="just">
              <a:buNone/>
            </a:pPr>
            <a:r>
              <a:rPr lang="ru-RU" sz="2400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Приложение «</a:t>
            </a:r>
            <a:r>
              <a:rPr lang="ru-RU" sz="2400" dirty="0" err="1" smtClean="0">
                <a:solidFill>
                  <a:srgbClr val="002060"/>
                </a:solidFill>
                <a:latin typeface="Bookman Old Style" panose="02050604050505020204" pitchFamily="18" charset="0"/>
              </a:rPr>
              <a:t>Эмодзи</a:t>
            </a:r>
            <a:r>
              <a:rPr lang="ru-RU" sz="2400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 Пушкин</a:t>
            </a:r>
            <a:r>
              <a:rPr lang="ru-RU" sz="2400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» - </a:t>
            </a:r>
            <a:r>
              <a:rPr lang="ru-RU" sz="2400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цель </a:t>
            </a:r>
            <a:r>
              <a:rPr lang="ru-RU" sz="2400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игрока -</a:t>
            </a:r>
            <a:endParaRPr lang="ru-RU" sz="2400" dirty="0" smtClean="0">
              <a:solidFill>
                <a:srgbClr val="002060"/>
              </a:solidFill>
              <a:latin typeface="Bookman Old Style" panose="02050604050505020204" pitchFamily="18" charset="0"/>
            </a:endParaRPr>
          </a:p>
          <a:p>
            <a:pPr marL="0" indent="0" algn="just">
              <a:buNone/>
            </a:pPr>
            <a:r>
              <a:rPr lang="ru-RU" sz="2400" dirty="0">
                <a:solidFill>
                  <a:srgbClr val="002060"/>
                </a:solidFill>
                <a:latin typeface="Bookman Old Style" panose="02050604050505020204" pitchFamily="18" charset="0"/>
              </a:rPr>
              <a:t>п</a:t>
            </a:r>
            <a:r>
              <a:rPr lang="ru-RU" sz="2400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одставлять </a:t>
            </a:r>
            <a:r>
              <a:rPr lang="ru-RU" sz="2400" dirty="0" err="1" smtClean="0">
                <a:solidFill>
                  <a:srgbClr val="002060"/>
                </a:solidFill>
                <a:latin typeface="Bookman Old Style" panose="02050604050505020204" pitchFamily="18" charset="0"/>
              </a:rPr>
              <a:t>эмодзи</a:t>
            </a:r>
            <a:r>
              <a:rPr lang="ru-RU" sz="2400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 вместо пропущенных слов </a:t>
            </a:r>
            <a:r>
              <a:rPr lang="ru-RU" sz="2400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в самых </a:t>
            </a:r>
            <a:r>
              <a:rPr lang="ru-RU" sz="2400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известных произведениях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395536" y="260648"/>
            <a:ext cx="8229600" cy="1143000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bg2">
                    <a:lumMod val="50000"/>
                  </a:schemeClr>
                </a:solidFill>
                <a:latin typeface="Bookman Old Style" panose="02050604050505020204" pitchFamily="18" charset="0"/>
              </a:rPr>
              <a:t>Работа с книгой</a:t>
            </a:r>
            <a:br>
              <a:rPr lang="ru-RU" sz="3200" b="1" dirty="0" smtClean="0">
                <a:solidFill>
                  <a:schemeClr val="bg2">
                    <a:lumMod val="50000"/>
                  </a:schemeClr>
                </a:solidFill>
                <a:latin typeface="Bookman Old Style" panose="02050604050505020204" pitchFamily="18" charset="0"/>
              </a:rPr>
            </a:br>
            <a:r>
              <a:rPr lang="ru-RU" sz="3200" b="1" dirty="0" smtClean="0">
                <a:solidFill>
                  <a:schemeClr val="bg2">
                    <a:lumMod val="50000"/>
                  </a:schemeClr>
                </a:solidFill>
                <a:latin typeface="Bookman Old Style" panose="02050604050505020204" pitchFamily="18" charset="0"/>
              </a:rPr>
              <a:t>при помощи </a:t>
            </a:r>
            <a:r>
              <a:rPr lang="ru-RU" sz="3200" b="1" dirty="0" err="1" smtClean="0">
                <a:solidFill>
                  <a:schemeClr val="bg2">
                    <a:lumMod val="50000"/>
                  </a:schemeClr>
                </a:solidFill>
                <a:latin typeface="Bookman Old Style" panose="02050604050505020204" pitchFamily="18" charset="0"/>
              </a:rPr>
              <a:t>эмодзи</a:t>
            </a:r>
            <a:r>
              <a:rPr lang="ru-RU" sz="3200" b="1" dirty="0" smtClean="0">
                <a:solidFill>
                  <a:schemeClr val="bg2">
                    <a:lumMod val="50000"/>
                  </a:schemeClr>
                </a:solidFill>
                <a:latin typeface="Bookman Old Style" panose="02050604050505020204" pitchFamily="18" charset="0"/>
              </a:rPr>
              <a:t> направлена на</a:t>
            </a:r>
            <a:endParaRPr lang="ru-RU" sz="3200" b="1" dirty="0">
              <a:solidFill>
                <a:schemeClr val="bg2">
                  <a:lumMod val="50000"/>
                </a:schemeClr>
              </a:solidFill>
              <a:latin typeface="Bookman Old Style" panose="020506040505050202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395536" y="1412777"/>
            <a:ext cx="8229600" cy="3168352"/>
          </a:xfrm>
        </p:spPr>
        <p:txBody>
          <a:bodyPr/>
          <a:lstStyle/>
          <a:p>
            <a:endParaRPr lang="ru-RU" dirty="0" smtClean="0">
              <a:solidFill>
                <a:srgbClr val="002060"/>
              </a:solidFill>
            </a:endParaRPr>
          </a:p>
          <a:p>
            <a:r>
              <a:rPr lang="ru-RU" sz="2800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Привлечение подростков к чтению;</a:t>
            </a:r>
          </a:p>
          <a:p>
            <a:r>
              <a:rPr lang="ru-RU" sz="2800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Помощь в преодолении «клипового мышления»;</a:t>
            </a:r>
          </a:p>
          <a:p>
            <a:r>
              <a:rPr lang="ru-RU" sz="2800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Выработку умения анализировать текст , используя классическую литературу.</a:t>
            </a:r>
          </a:p>
          <a:p>
            <a:endParaRPr lang="ru-RU" sz="2800" dirty="0">
              <a:latin typeface="Bookman Old Style" panose="02050604050505020204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chemeClr val="bg2">
                    <a:lumMod val="50000"/>
                  </a:schemeClr>
                </a:solidFill>
                <a:latin typeface="Bookman Old Style" panose="02050604050505020204" pitchFamily="18" charset="0"/>
              </a:rPr>
              <a:t>Опыт работы городской библиотеки </a:t>
            </a:r>
            <a:r>
              <a:rPr lang="ru-RU" sz="2800" b="1" dirty="0" smtClean="0">
                <a:solidFill>
                  <a:schemeClr val="bg2">
                    <a:lumMod val="50000"/>
                  </a:schemeClr>
                </a:solidFill>
                <a:latin typeface="Bookman Old Style" panose="02050604050505020204" pitchFamily="18" charset="0"/>
              </a:rPr>
              <a:t/>
            </a:r>
            <a:br>
              <a:rPr lang="ru-RU" sz="2800" b="1" dirty="0" smtClean="0">
                <a:solidFill>
                  <a:schemeClr val="bg2">
                    <a:lumMod val="50000"/>
                  </a:schemeClr>
                </a:solidFill>
                <a:latin typeface="Bookman Old Style" panose="02050604050505020204" pitchFamily="18" charset="0"/>
              </a:rPr>
            </a:br>
            <a:r>
              <a:rPr lang="ru-RU" sz="2800" b="1" dirty="0" smtClean="0">
                <a:solidFill>
                  <a:schemeClr val="bg2">
                    <a:lumMod val="50000"/>
                  </a:schemeClr>
                </a:solidFill>
                <a:latin typeface="Bookman Old Style" panose="02050604050505020204" pitchFamily="18" charset="0"/>
              </a:rPr>
              <a:t>г. </a:t>
            </a:r>
            <a:r>
              <a:rPr lang="ru-RU" sz="2800" b="1" dirty="0" err="1" smtClean="0">
                <a:solidFill>
                  <a:schemeClr val="bg2">
                    <a:lumMod val="50000"/>
                  </a:schemeClr>
                </a:solidFill>
                <a:latin typeface="Bookman Old Style" panose="02050604050505020204" pitchFamily="18" charset="0"/>
              </a:rPr>
              <a:t>Снежинска</a:t>
            </a:r>
            <a:r>
              <a:rPr lang="ru-RU" sz="2800" b="1" dirty="0" smtClean="0">
                <a:solidFill>
                  <a:schemeClr val="bg2">
                    <a:lumMod val="50000"/>
                  </a:schemeClr>
                </a:solidFill>
                <a:latin typeface="Bookman Old Style" panose="02050604050505020204" pitchFamily="18" charset="0"/>
              </a:rPr>
              <a:t> </a:t>
            </a:r>
            <a:r>
              <a:rPr lang="ru-RU" sz="2800" b="1" dirty="0" smtClean="0">
                <a:solidFill>
                  <a:schemeClr val="bg2">
                    <a:lumMod val="50000"/>
                  </a:schemeClr>
                </a:solidFill>
                <a:latin typeface="Bookman Old Style" panose="02050604050505020204" pitchFamily="18" charset="0"/>
              </a:rPr>
              <a:t>Челябинской области</a:t>
            </a:r>
            <a:endParaRPr lang="ru-RU" sz="2800" b="1" dirty="0">
              <a:solidFill>
                <a:schemeClr val="bg2">
                  <a:lumMod val="50000"/>
                </a:schemeClr>
              </a:solidFill>
              <a:latin typeface="Bookman Old Style" panose="020506040505050202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395536" y="1412776"/>
            <a:ext cx="8229600" cy="34401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>
                <a:solidFill>
                  <a:srgbClr val="002060"/>
                </a:solidFill>
              </a:rPr>
              <a:t> </a:t>
            </a:r>
          </a:p>
          <a:p>
            <a:pPr algn="just"/>
            <a:r>
              <a:rPr lang="ru-RU" sz="2600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Конкурс «Летние литературные гонки»</a:t>
            </a:r>
          </a:p>
          <a:p>
            <a:pPr algn="just">
              <a:buNone/>
            </a:pPr>
            <a:r>
              <a:rPr lang="ru-RU" sz="2600" dirty="0">
                <a:solidFill>
                  <a:srgbClr val="002060"/>
                </a:solidFill>
                <a:latin typeface="Bookman Old Style" panose="02050604050505020204" pitchFamily="18" charset="0"/>
              </a:rPr>
              <a:t> </a:t>
            </a:r>
            <a:r>
              <a:rPr lang="ru-RU" sz="2600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   - 10 книг из школьной программы, название которых зашифровано с помощью </a:t>
            </a:r>
            <a:r>
              <a:rPr lang="ru-RU" sz="2600" dirty="0" err="1" smtClean="0">
                <a:solidFill>
                  <a:srgbClr val="002060"/>
                </a:solidFill>
                <a:latin typeface="Bookman Old Style" panose="02050604050505020204" pitchFamily="18" charset="0"/>
              </a:rPr>
              <a:t>эмодзи</a:t>
            </a:r>
            <a:r>
              <a:rPr lang="ru-RU" sz="2600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 </a:t>
            </a:r>
            <a:endParaRPr lang="ru-RU" sz="2600" dirty="0" smtClean="0">
              <a:solidFill>
                <a:srgbClr val="002060"/>
              </a:solidFill>
              <a:latin typeface="Bookman Old Style" panose="02050604050505020204" pitchFamily="18" charset="0"/>
            </a:endParaRPr>
          </a:p>
          <a:p>
            <a:pPr algn="just">
              <a:buNone/>
            </a:pPr>
            <a:r>
              <a:rPr lang="ru-RU" sz="2600" dirty="0">
                <a:solidFill>
                  <a:srgbClr val="002060"/>
                </a:solidFill>
                <a:latin typeface="Bookman Old Style" panose="02050604050505020204" pitchFamily="18" charset="0"/>
              </a:rPr>
              <a:t> </a:t>
            </a:r>
            <a:r>
              <a:rPr lang="ru-RU" sz="2600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  </a:t>
            </a:r>
            <a:r>
              <a:rPr lang="ru-RU" sz="2600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(символы</a:t>
            </a:r>
            <a:r>
              <a:rPr lang="ru-RU" sz="2600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, различные смайлики)</a:t>
            </a:r>
            <a:endParaRPr lang="ru-RU" sz="2600" dirty="0">
              <a:solidFill>
                <a:srgbClr val="002060"/>
              </a:solidFill>
              <a:latin typeface="Bookman Old Style" panose="02050604050505020204" pitchFamily="18" charset="0"/>
            </a:endParaRPr>
          </a:p>
          <a:p>
            <a:pPr algn="just">
              <a:buNone/>
            </a:pPr>
            <a:r>
              <a:rPr lang="ru-RU" sz="2600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    </a:t>
            </a:r>
            <a:r>
              <a:rPr lang="ru-RU" sz="2600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- еженедельное </a:t>
            </a:r>
            <a:r>
              <a:rPr lang="ru-RU" sz="2600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представление одной из книги «</a:t>
            </a:r>
            <a:r>
              <a:rPr lang="ru-RU" sz="2600" dirty="0" err="1" smtClean="0">
                <a:solidFill>
                  <a:srgbClr val="002060"/>
                </a:solidFill>
                <a:latin typeface="Bookman Old Style" panose="02050604050505020204" pitchFamily="18" charset="0"/>
              </a:rPr>
              <a:t>Вконтакте</a:t>
            </a:r>
            <a:r>
              <a:rPr lang="ru-RU" sz="2600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»</a:t>
            </a:r>
            <a:endParaRPr lang="ru-RU" sz="2600" dirty="0">
              <a:solidFill>
                <a:srgbClr val="002060"/>
              </a:solidFill>
              <a:latin typeface="Bookman Old Style" panose="02050604050505020204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395536" y="260648"/>
            <a:ext cx="8229600" cy="1143000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bg2">
                    <a:lumMod val="50000"/>
                  </a:schemeClr>
                </a:solidFill>
                <a:latin typeface="Bookman Old Style" panose="02050604050505020204" pitchFamily="18" charset="0"/>
              </a:rPr>
              <a:t>Онлайн-викторина </a:t>
            </a:r>
            <a:r>
              <a:rPr lang="ru-RU" sz="3200" b="1" dirty="0" smtClean="0">
                <a:solidFill>
                  <a:schemeClr val="bg2">
                    <a:lumMod val="50000"/>
                  </a:schemeClr>
                </a:solidFill>
                <a:latin typeface="Bookman Old Style" panose="02050604050505020204" pitchFamily="18" charset="0"/>
              </a:rPr>
              <a:t/>
            </a:r>
            <a:br>
              <a:rPr lang="ru-RU" sz="3200" b="1" dirty="0" smtClean="0">
                <a:solidFill>
                  <a:schemeClr val="bg2">
                    <a:lumMod val="50000"/>
                  </a:schemeClr>
                </a:solidFill>
                <a:latin typeface="Bookman Old Style" panose="02050604050505020204" pitchFamily="18" charset="0"/>
              </a:rPr>
            </a:br>
            <a:r>
              <a:rPr lang="ru-RU" sz="3200" b="1" dirty="0" smtClean="0">
                <a:solidFill>
                  <a:schemeClr val="bg2">
                    <a:lumMod val="50000"/>
                  </a:schemeClr>
                </a:solidFill>
                <a:latin typeface="Bookman Old Style" panose="02050604050505020204" pitchFamily="18" charset="0"/>
              </a:rPr>
              <a:t>«</a:t>
            </a:r>
            <a:r>
              <a:rPr lang="ru-RU" sz="3200" b="1" dirty="0" smtClean="0">
                <a:solidFill>
                  <a:schemeClr val="bg2">
                    <a:lumMod val="50000"/>
                  </a:schemeClr>
                </a:solidFill>
                <a:latin typeface="Bookman Old Style" panose="02050604050505020204" pitchFamily="18" charset="0"/>
              </a:rPr>
              <a:t>А книга лучше!»</a:t>
            </a:r>
            <a:endParaRPr lang="ru-RU" sz="3200" b="1" dirty="0">
              <a:solidFill>
                <a:schemeClr val="bg2">
                  <a:lumMod val="50000"/>
                </a:schemeClr>
              </a:solidFill>
              <a:latin typeface="Bookman Old Style" panose="020506040505050202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467544" y="1628800"/>
            <a:ext cx="8229600" cy="2116832"/>
          </a:xfrm>
        </p:spPr>
        <p:txBody>
          <a:bodyPr/>
          <a:lstStyle/>
          <a:p>
            <a:endParaRPr lang="ru-RU" dirty="0" smtClean="0">
              <a:solidFill>
                <a:srgbClr val="002060"/>
              </a:solidFill>
            </a:endParaRPr>
          </a:p>
          <a:p>
            <a:pPr marL="0" indent="0" algn="just">
              <a:buNone/>
            </a:pPr>
            <a:r>
              <a:rPr lang="ru-RU" sz="2400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Цель - </a:t>
            </a:r>
            <a:r>
              <a:rPr lang="ru-RU" sz="2400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сравнив книгу и фильм, найти важные нюансы, которые были утеряны при переносе литературного произведения на экран.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67544" y="260648"/>
            <a:ext cx="8229600" cy="1143000"/>
          </a:xfrm>
        </p:spPr>
        <p:txBody>
          <a:bodyPr>
            <a:normAutofit/>
          </a:bodyPr>
          <a:lstStyle/>
          <a:p>
            <a:r>
              <a:rPr lang="ru-RU" sz="3600" dirty="0" smtClean="0">
                <a:solidFill>
                  <a:schemeClr val="bg2">
                    <a:lumMod val="50000"/>
                  </a:schemeClr>
                </a:solidFill>
                <a:latin typeface="Bookman Old Style" panose="02050604050505020204" pitchFamily="18" charset="0"/>
              </a:rPr>
              <a:t>«</a:t>
            </a:r>
            <a:r>
              <a:rPr lang="ru-RU" sz="3600" b="1" dirty="0" smtClean="0">
                <a:solidFill>
                  <a:schemeClr val="bg2">
                    <a:lumMod val="50000"/>
                  </a:schemeClr>
                </a:solidFill>
                <a:latin typeface="Bookman Old Style" panose="02050604050505020204" pitchFamily="18" charset="0"/>
              </a:rPr>
              <a:t>Литературный </a:t>
            </a:r>
            <a:r>
              <a:rPr lang="ru-RU" sz="3600" b="1" dirty="0" err="1" smtClean="0">
                <a:solidFill>
                  <a:schemeClr val="bg2">
                    <a:lumMod val="50000"/>
                  </a:schemeClr>
                </a:solidFill>
                <a:latin typeface="Bookman Old Style" panose="02050604050505020204" pitchFamily="18" charset="0"/>
              </a:rPr>
              <a:t>саундтрек</a:t>
            </a:r>
            <a:r>
              <a:rPr lang="ru-RU" sz="3600" b="1" dirty="0" smtClean="0">
                <a:solidFill>
                  <a:schemeClr val="bg2">
                    <a:lumMod val="50000"/>
                  </a:schemeClr>
                </a:solidFill>
                <a:latin typeface="Bookman Old Style" panose="02050604050505020204" pitchFamily="18" charset="0"/>
              </a:rPr>
              <a:t>»</a:t>
            </a:r>
            <a:endParaRPr lang="ru-RU" sz="3600" b="1" dirty="0">
              <a:solidFill>
                <a:schemeClr val="bg2">
                  <a:lumMod val="50000"/>
                </a:schemeClr>
              </a:solidFill>
              <a:latin typeface="Bookman Old Style" panose="020506040505050202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395536" y="1340769"/>
            <a:ext cx="8229600" cy="2592288"/>
          </a:xfrm>
        </p:spPr>
        <p:txBody>
          <a:bodyPr/>
          <a:lstStyle/>
          <a:p>
            <a:endParaRPr lang="ru-RU" dirty="0" smtClean="0">
              <a:solidFill>
                <a:srgbClr val="002060"/>
              </a:solidFill>
            </a:endParaRPr>
          </a:p>
          <a:p>
            <a:pPr algn="just"/>
            <a:r>
              <a:rPr lang="ru-RU" sz="2400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Подбор современных </a:t>
            </a:r>
            <a:r>
              <a:rPr lang="ru-RU" sz="2400" dirty="0" err="1" smtClean="0">
                <a:solidFill>
                  <a:srgbClr val="002060"/>
                </a:solidFill>
                <a:latin typeface="Bookman Old Style" panose="02050604050505020204" pitchFamily="18" charset="0"/>
              </a:rPr>
              <a:t>саундтреков</a:t>
            </a:r>
            <a:r>
              <a:rPr lang="ru-RU" sz="2400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 к литературным произведениям.</a:t>
            </a:r>
          </a:p>
          <a:p>
            <a:pPr algn="just"/>
            <a:r>
              <a:rPr lang="ru-RU" sz="2400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Представление </a:t>
            </a:r>
            <a:r>
              <a:rPr lang="ru-RU" sz="2400" dirty="0" err="1" smtClean="0">
                <a:solidFill>
                  <a:srgbClr val="002060"/>
                </a:solidFill>
                <a:latin typeface="Bookman Old Style" panose="02050604050505020204" pitchFamily="18" charset="0"/>
              </a:rPr>
              <a:t>саундтреков</a:t>
            </a:r>
            <a:r>
              <a:rPr lang="ru-RU" sz="2400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 на страницах библиотеки в социальных сетях .</a:t>
            </a:r>
            <a:endParaRPr lang="ru-RU" sz="2400" dirty="0">
              <a:solidFill>
                <a:srgbClr val="002060"/>
              </a:solidFill>
              <a:latin typeface="Bookman Old Style" panose="02050604050505020204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323528" y="260648"/>
            <a:ext cx="8229600" cy="1143000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chemeClr val="bg2">
                    <a:lumMod val="50000"/>
                  </a:schemeClr>
                </a:solidFill>
                <a:latin typeface="Bookman Old Style" panose="02050604050505020204" pitchFamily="18" charset="0"/>
              </a:rPr>
              <a:t>Сенсорные игры как форма привлечения детей к чтению посредством сенсорного восприятия.</a:t>
            </a:r>
            <a:endParaRPr lang="ru-RU" sz="2800" dirty="0">
              <a:solidFill>
                <a:schemeClr val="bg2">
                  <a:lumMod val="50000"/>
                </a:schemeClr>
              </a:solidFill>
              <a:latin typeface="Bookman Old Style" panose="020506040505050202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914400" y="1628800"/>
            <a:ext cx="8229600" cy="3614738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sz="2400" u="sng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Цель сенсорных игр- </a:t>
            </a:r>
            <a:r>
              <a:rPr lang="ru-RU" sz="2400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дать новые чувственные ощущения</a:t>
            </a:r>
          </a:p>
          <a:p>
            <a:pPr indent="368300">
              <a:buNone/>
            </a:pPr>
            <a:r>
              <a:rPr lang="ru-RU" sz="2400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-зрительные;</a:t>
            </a:r>
          </a:p>
          <a:p>
            <a:pPr indent="368300">
              <a:buNone/>
            </a:pPr>
            <a:r>
              <a:rPr lang="ru-RU" sz="2400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-тактильные;</a:t>
            </a:r>
          </a:p>
          <a:p>
            <a:pPr indent="368300">
              <a:buNone/>
            </a:pPr>
            <a:r>
              <a:rPr lang="ru-RU" sz="2400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-двигательные;</a:t>
            </a:r>
          </a:p>
          <a:p>
            <a:pPr indent="368300">
              <a:buNone/>
            </a:pPr>
            <a:r>
              <a:rPr lang="ru-RU" sz="2400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-обонятельные;</a:t>
            </a:r>
          </a:p>
          <a:p>
            <a:pPr indent="368300">
              <a:buNone/>
            </a:pPr>
            <a:r>
              <a:rPr lang="ru-RU" sz="2400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-вкусовые</a:t>
            </a:r>
          </a:p>
          <a:p>
            <a:pPr marL="0" indent="0">
              <a:buNone/>
            </a:pPr>
            <a:r>
              <a:rPr lang="ru-RU" sz="2400" u="sng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Материалы, </a:t>
            </a:r>
            <a:r>
              <a:rPr lang="ru-RU" sz="2400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используемые в играх:  песок, глина, пластилин, мука, тесто, соль, крупы, краски (</a:t>
            </a:r>
            <a:r>
              <a:rPr lang="ru-RU" sz="2400" dirty="0" err="1" smtClean="0">
                <a:solidFill>
                  <a:srgbClr val="002060"/>
                </a:solidFill>
                <a:latin typeface="Bookman Old Style" panose="02050604050505020204" pitchFamily="18" charset="0"/>
              </a:rPr>
              <a:t>аквагрим</a:t>
            </a:r>
            <a:r>
              <a:rPr lang="ru-RU" sz="2400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).</a:t>
            </a:r>
            <a:endParaRPr lang="ru-RU" dirty="0">
              <a:solidFill>
                <a:srgbClr val="002060"/>
              </a:solidFill>
              <a:latin typeface="Bookman Old Style" panose="02050604050505020204" pitchFamily="18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611560" y="332656"/>
            <a:ext cx="8229600" cy="1143000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chemeClr val="bg2">
                    <a:lumMod val="50000"/>
                  </a:schemeClr>
                </a:solidFill>
                <a:latin typeface="Bookman Old Style" panose="02050604050505020204" pitchFamily="18" charset="0"/>
              </a:rPr>
              <a:t>Использование сенсорных игр способствует:</a:t>
            </a:r>
            <a:endParaRPr lang="ru-RU" sz="3200" b="1" dirty="0">
              <a:solidFill>
                <a:schemeClr val="bg2">
                  <a:lumMod val="50000"/>
                </a:schemeClr>
              </a:solidFill>
              <a:latin typeface="Bookman Old Style" panose="020506040505050202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395536" y="1484784"/>
            <a:ext cx="8229600" cy="3786187"/>
          </a:xfrm>
        </p:spPr>
        <p:txBody>
          <a:bodyPr>
            <a:normAutofit lnSpcReduction="10000"/>
          </a:bodyPr>
          <a:lstStyle/>
          <a:p>
            <a:endParaRPr lang="ru-RU" sz="2800" dirty="0" smtClean="0">
              <a:solidFill>
                <a:srgbClr val="002060"/>
              </a:solidFill>
            </a:endParaRPr>
          </a:p>
          <a:p>
            <a:pPr algn="just"/>
            <a:r>
              <a:rPr lang="ru-RU" sz="2600" dirty="0">
                <a:solidFill>
                  <a:srgbClr val="002060"/>
                </a:solidFill>
                <a:latin typeface="Bookman Old Style" panose="02050604050505020204" pitchFamily="18" charset="0"/>
              </a:rPr>
              <a:t>с</a:t>
            </a:r>
            <a:r>
              <a:rPr lang="ru-RU" sz="2600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нятию </a:t>
            </a:r>
            <a:r>
              <a:rPr lang="ru-RU" sz="2600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психологического напряжения, влияет на эмоциональную сферу;</a:t>
            </a:r>
          </a:p>
          <a:p>
            <a:pPr algn="just"/>
            <a:r>
              <a:rPr lang="ru-RU" sz="2600" dirty="0">
                <a:solidFill>
                  <a:srgbClr val="002060"/>
                </a:solidFill>
                <a:latin typeface="Bookman Old Style" panose="02050604050505020204" pitchFamily="18" charset="0"/>
              </a:rPr>
              <a:t>р</a:t>
            </a:r>
            <a:r>
              <a:rPr lang="ru-RU" sz="2600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азвитию </a:t>
            </a:r>
            <a:r>
              <a:rPr lang="ru-RU" sz="2600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сенсорных ощущений, через тактильный контакт учит чувствовать окружающий мир(познание свойств материалов), развивает мелкую моторику;</a:t>
            </a:r>
          </a:p>
          <a:p>
            <a:pPr algn="just"/>
            <a:r>
              <a:rPr lang="ru-RU" sz="2600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р</a:t>
            </a:r>
            <a:r>
              <a:rPr lang="ru-RU" sz="2600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азвитию воображения, творческого мышления, активному развитию речи.</a:t>
            </a:r>
            <a:endParaRPr lang="ru-RU" sz="2600" dirty="0" smtClean="0">
              <a:solidFill>
                <a:srgbClr val="002060"/>
              </a:solidFill>
              <a:latin typeface="Bookman Old Style" panose="02050604050505020204" pitchFamily="18" charset="0"/>
            </a:endParaRPr>
          </a:p>
          <a:p>
            <a:pPr>
              <a:buNone/>
            </a:pPr>
            <a:endParaRPr lang="ru-RU" sz="2800" dirty="0" smtClean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395536" y="260648"/>
            <a:ext cx="8229600" cy="1143000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chemeClr val="bg2">
                    <a:lumMod val="50000"/>
                  </a:schemeClr>
                </a:solidFill>
                <a:latin typeface="Bookman Old Style" panose="02050604050505020204" pitchFamily="18" charset="0"/>
              </a:rPr>
              <a:t>Метод кейсов для популяризации художественной литературы</a:t>
            </a:r>
            <a:endParaRPr lang="ru-RU" sz="3200" b="1" dirty="0">
              <a:solidFill>
                <a:schemeClr val="bg2">
                  <a:lumMod val="50000"/>
                </a:schemeClr>
              </a:solidFill>
              <a:latin typeface="Bookman Old Style" panose="020506040505050202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467544" y="1556792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		</a:t>
            </a:r>
          </a:p>
          <a:p>
            <a:pPr algn="ctr">
              <a:buNone/>
            </a:pPr>
            <a:r>
              <a:rPr lang="ru-RU" b="1" dirty="0" smtClean="0">
                <a:solidFill>
                  <a:srgbClr val="7030A0"/>
                </a:solidFill>
              </a:rPr>
              <a:t>	</a:t>
            </a:r>
            <a:r>
              <a:rPr lang="ru-RU" sz="2400" b="1" dirty="0" smtClean="0">
                <a:solidFill>
                  <a:srgbClr val="7030A0"/>
                </a:solidFill>
                <a:latin typeface="Bookman Old Style" panose="02050604050505020204" pitchFamily="18" charset="0"/>
              </a:rPr>
              <a:t>      </a:t>
            </a:r>
            <a:r>
              <a:rPr lang="ru-RU" sz="2400" b="1" dirty="0" smtClean="0">
                <a:solidFill>
                  <a:schemeClr val="bg2">
                    <a:lumMod val="50000"/>
                  </a:schemeClr>
                </a:solidFill>
                <a:latin typeface="Bookman Old Style" panose="02050604050505020204" pitchFamily="18" charset="0"/>
              </a:rPr>
              <a:t>Метод ситуационного анализа </a:t>
            </a:r>
          </a:p>
          <a:p>
            <a:pPr algn="ctr">
              <a:buNone/>
            </a:pPr>
            <a:r>
              <a:rPr lang="ru-RU" sz="2400" b="1" dirty="0" smtClean="0">
                <a:solidFill>
                  <a:schemeClr val="bg2">
                    <a:lumMod val="50000"/>
                  </a:schemeClr>
                </a:solidFill>
                <a:latin typeface="Bookman Old Style" panose="02050604050505020204" pitchFamily="18" charset="0"/>
              </a:rPr>
              <a:t>(метод кейсов)-</a:t>
            </a:r>
            <a:r>
              <a:rPr lang="ru-RU" sz="2400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техника обучения, при которой необходимо решать определённые ситуационные задачи.</a:t>
            </a:r>
          </a:p>
          <a:p>
            <a:pPr>
              <a:buNone/>
            </a:pPr>
            <a:endParaRPr lang="ru-RU" sz="2400" dirty="0">
              <a:solidFill>
                <a:srgbClr val="002060"/>
              </a:solidFill>
              <a:latin typeface="Bookman Old Style" panose="020506040505050202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chemeClr val="bg2">
                    <a:lumMod val="50000"/>
                  </a:schemeClr>
                </a:solidFill>
                <a:latin typeface="Bookman Old Style" panose="02050604050505020204" pitchFamily="18" charset="0"/>
              </a:rPr>
              <a:t>Тактильные книги</a:t>
            </a:r>
            <a:endParaRPr lang="ru-RU" sz="3600" b="1" dirty="0">
              <a:solidFill>
                <a:schemeClr val="bg2">
                  <a:lumMod val="50000"/>
                </a:schemeClr>
              </a:solidFill>
              <a:latin typeface="Bookman Old Style" panose="02050604050505020204" pitchFamily="18" charset="0"/>
            </a:endParaRPr>
          </a:p>
        </p:txBody>
      </p:sp>
      <p:pic>
        <p:nvPicPr>
          <p:cNvPr id="4" name="Содержимое 3" descr="такт-2.jpeg"/>
          <p:cNvPicPr>
            <a:picLocks noGrp="1" noChangeAspect="1"/>
          </p:cNvPicPr>
          <p:nvPr>
            <p:ph idx="4294967295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691680" y="1196752"/>
            <a:ext cx="5652120" cy="3767639"/>
          </a:xfr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такт-3.jpeg"/>
          <p:cNvPicPr>
            <a:picLocks noGrp="1" noChangeAspect="1"/>
          </p:cNvPicPr>
          <p:nvPr>
            <p:ph idx="4294967295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331640" y="620688"/>
            <a:ext cx="6300192" cy="3710229"/>
          </a:xfr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такт книиги.jpeg"/>
          <p:cNvPicPr>
            <a:picLocks noGrp="1" noChangeAspect="1"/>
          </p:cNvPicPr>
          <p:nvPr>
            <p:ph idx="4294967295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547664" y="692696"/>
            <a:ext cx="6444208" cy="4104110"/>
          </a:xfr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67544" y="260648"/>
            <a:ext cx="8229600" cy="1143000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chemeClr val="bg2">
                    <a:lumMod val="50000"/>
                  </a:schemeClr>
                </a:solidFill>
                <a:latin typeface="Bookman Old Style" panose="02050604050505020204" pitchFamily="18" charset="0"/>
              </a:rPr>
              <a:t>Литературное лото</a:t>
            </a:r>
            <a:br>
              <a:rPr lang="ru-RU" sz="3600" b="1" dirty="0" smtClean="0">
                <a:solidFill>
                  <a:schemeClr val="bg2">
                    <a:lumMod val="50000"/>
                  </a:schemeClr>
                </a:solidFill>
                <a:latin typeface="Bookman Old Style" panose="02050604050505020204" pitchFamily="18" charset="0"/>
              </a:rPr>
            </a:br>
            <a:r>
              <a:rPr lang="ru-RU" sz="3600" b="1" dirty="0" smtClean="0">
                <a:solidFill>
                  <a:schemeClr val="bg2">
                    <a:lumMod val="50000"/>
                  </a:schemeClr>
                </a:solidFill>
                <a:latin typeface="Bookman Old Style" panose="02050604050505020204" pitchFamily="18" charset="0"/>
              </a:rPr>
              <a:t>(по творчеству писателя)</a:t>
            </a:r>
            <a:endParaRPr lang="ru-RU" sz="3600" b="1" dirty="0">
              <a:solidFill>
                <a:schemeClr val="bg2">
                  <a:lumMod val="50000"/>
                </a:schemeClr>
              </a:solidFill>
              <a:latin typeface="Bookman Old Style" panose="020506040505050202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467544" y="1628800"/>
            <a:ext cx="8229600" cy="3286125"/>
          </a:xfrm>
        </p:spPr>
        <p:txBody>
          <a:bodyPr>
            <a:normAutofit/>
          </a:bodyPr>
          <a:lstStyle/>
          <a:p>
            <a:endParaRPr lang="ru-RU" dirty="0" smtClean="0">
              <a:solidFill>
                <a:srgbClr val="002060"/>
              </a:solidFill>
            </a:endParaRPr>
          </a:p>
          <a:p>
            <a:pPr algn="just"/>
            <a:r>
              <a:rPr lang="ru-RU" sz="2800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Карточки-вопросы;</a:t>
            </a:r>
          </a:p>
          <a:p>
            <a:pPr algn="just"/>
            <a:r>
              <a:rPr lang="ru-RU" sz="2800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Ответы в виде картинок –на игровых полях лото.</a:t>
            </a:r>
          </a:p>
          <a:p>
            <a:pPr algn="just">
              <a:buNone/>
            </a:pPr>
            <a:r>
              <a:rPr lang="ru-RU" sz="2800" u="sng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Задача</a:t>
            </a:r>
            <a:r>
              <a:rPr lang="ru-RU" sz="2800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: закрыть игровое поле, подобрав карточку-ответ к иллюстрации</a:t>
            </a:r>
            <a:r>
              <a:rPr lang="ru-RU" sz="2800" dirty="0" smtClean="0">
                <a:latin typeface="Bookman Old Style" panose="02050604050505020204" pitchFamily="18" charset="0"/>
              </a:rPr>
              <a:t>.</a:t>
            </a:r>
            <a:endParaRPr lang="ru-RU" sz="2800" dirty="0">
              <a:latin typeface="Bookman Old Style" panose="02050604050505020204" pitchFamily="18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395536" y="260648"/>
            <a:ext cx="8229600" cy="1143000"/>
          </a:xfrm>
        </p:spPr>
        <p:txBody>
          <a:bodyPr/>
          <a:lstStyle/>
          <a:p>
            <a:r>
              <a:rPr lang="ru-RU" b="1" dirty="0" smtClean="0">
                <a:solidFill>
                  <a:schemeClr val="bg2">
                    <a:lumMod val="50000"/>
                  </a:schemeClr>
                </a:solidFill>
                <a:latin typeface="Bookman Old Style" panose="02050604050505020204" pitchFamily="18" charset="0"/>
              </a:rPr>
              <a:t>Бинго</a:t>
            </a:r>
            <a:endParaRPr lang="ru-RU" b="1" dirty="0">
              <a:solidFill>
                <a:schemeClr val="bg2">
                  <a:lumMod val="50000"/>
                </a:schemeClr>
              </a:solidFill>
              <a:latin typeface="Bookman Old Style" panose="020506040505050202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539552" y="1556792"/>
            <a:ext cx="8229600" cy="45259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400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	Бинго-игра</a:t>
            </a:r>
            <a:r>
              <a:rPr lang="ru-RU" sz="2400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, в которой случайным образом выбираются числа, а игроки должны заполнять соответствующие числа на своих карточках. Первый игрок, заполнивший карточку в соответствии с правилами розыгрыша, побеждает. Чтобы обозначить свой выигрыш, он обычно выкрикивает «Бинго!»</a:t>
            </a:r>
            <a:endParaRPr lang="ru-RU" sz="2400" dirty="0">
              <a:solidFill>
                <a:srgbClr val="002060"/>
              </a:solidFill>
              <a:latin typeface="Bookman Old Style" panose="02050604050505020204" pitchFamily="18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539552" y="260648"/>
            <a:ext cx="8229600" cy="1143000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chemeClr val="bg2">
                    <a:lumMod val="50000"/>
                  </a:schemeClr>
                </a:solidFill>
                <a:latin typeface="Bookman Old Style" panose="02050604050505020204" pitchFamily="18" charset="0"/>
              </a:rPr>
              <a:t>Книжное бинго</a:t>
            </a:r>
            <a:endParaRPr lang="ru-RU" sz="2000" b="1" dirty="0">
              <a:solidFill>
                <a:schemeClr val="bg2">
                  <a:lumMod val="50000"/>
                </a:schemeClr>
              </a:solidFill>
              <a:latin typeface="Bookman Old Style" panose="020506040505050202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539552" y="1556792"/>
            <a:ext cx="8229600" cy="3757613"/>
          </a:xfrm>
        </p:spPr>
        <p:txBody>
          <a:bodyPr>
            <a:noAutofit/>
          </a:bodyPr>
          <a:lstStyle/>
          <a:p>
            <a:r>
              <a:rPr lang="ru-RU" sz="2000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Составление карт для книжного бинго.</a:t>
            </a:r>
          </a:p>
          <a:p>
            <a:r>
              <a:rPr lang="ru-RU" sz="2000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Задания могут быть различными(прочитать книгу, отгадать героя, отрывок из произведения, ответить на вопрос).</a:t>
            </a:r>
          </a:p>
          <a:p>
            <a:r>
              <a:rPr lang="ru-RU" sz="2000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Книги, отвечающие  заданию ,читатели подбирают сами.</a:t>
            </a:r>
          </a:p>
          <a:p>
            <a:r>
              <a:rPr lang="ru-RU" sz="2000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После прочтения книги –заполнение соответствующей клеточки.</a:t>
            </a:r>
          </a:p>
          <a:p>
            <a:r>
              <a:rPr lang="ru-RU" sz="2000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Порядок выполнения -произвольный( читать можно то, что понравилось больше всего).</a:t>
            </a:r>
            <a:endParaRPr lang="ru-RU" sz="2000" dirty="0">
              <a:solidFill>
                <a:srgbClr val="002060"/>
              </a:solidFill>
              <a:latin typeface="Bookman Old Style" panose="02050604050505020204" pitchFamily="18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chemeClr val="bg2">
                    <a:lumMod val="50000"/>
                  </a:schemeClr>
                </a:solidFill>
                <a:latin typeface="Bookman Old Style" panose="02050604050505020204" pitchFamily="18" charset="0"/>
              </a:rPr>
              <a:t>Бинго –круглый год!</a:t>
            </a:r>
            <a:endParaRPr lang="ru-RU" sz="4000" b="1" dirty="0">
              <a:solidFill>
                <a:schemeClr val="bg2">
                  <a:lumMod val="50000"/>
                </a:schemeClr>
              </a:solidFill>
              <a:latin typeface="Bookman Old Style" panose="020506040505050202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467544" y="1340769"/>
            <a:ext cx="8229600" cy="3168352"/>
          </a:xfrm>
        </p:spPr>
        <p:txBody>
          <a:bodyPr>
            <a:normAutofit/>
          </a:bodyPr>
          <a:lstStyle/>
          <a:p>
            <a:pPr algn="just"/>
            <a:r>
              <a:rPr lang="ru-RU" sz="2800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Зимнее бинго</a:t>
            </a:r>
          </a:p>
          <a:p>
            <a:pPr algn="just"/>
            <a:r>
              <a:rPr lang="ru-RU" sz="2800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Весеннее бинго</a:t>
            </a:r>
          </a:p>
          <a:p>
            <a:pPr algn="just"/>
            <a:r>
              <a:rPr lang="ru-RU" sz="2800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Летнее бинго</a:t>
            </a:r>
          </a:p>
          <a:p>
            <a:pPr algn="just"/>
            <a:r>
              <a:rPr lang="ru-RU" sz="2800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Осеннее бинго</a:t>
            </a:r>
          </a:p>
          <a:p>
            <a:pPr algn="just">
              <a:buNone/>
            </a:pPr>
            <a:r>
              <a:rPr lang="ru-RU" sz="2800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	Задание</a:t>
            </a:r>
            <a:r>
              <a:rPr lang="ru-RU" sz="2800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: прочитать 25 книг по карте бинго за 3 месяца</a:t>
            </a:r>
            <a:endParaRPr lang="ru-RU" sz="2800" dirty="0">
              <a:solidFill>
                <a:srgbClr val="002060"/>
              </a:solidFill>
              <a:latin typeface="Bookman Old Style" panose="02050604050505020204" pitchFamily="18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67544" y="260648"/>
            <a:ext cx="8229600" cy="1143000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chemeClr val="bg2">
                    <a:lumMod val="50000"/>
                  </a:schemeClr>
                </a:solidFill>
                <a:latin typeface="Bookman Old Style" panose="02050604050505020204" pitchFamily="18" charset="0"/>
              </a:rPr>
              <a:t>Примеры заданий</a:t>
            </a:r>
            <a:endParaRPr lang="ru-RU" sz="3600" b="1" dirty="0">
              <a:solidFill>
                <a:schemeClr val="bg2">
                  <a:lumMod val="50000"/>
                </a:schemeClr>
              </a:solidFill>
              <a:latin typeface="Bookman Old Style" panose="020506040505050202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395536" y="1340768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400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1</a:t>
            </a:r>
            <a:r>
              <a:rPr lang="ru-RU" sz="1400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. Книга</a:t>
            </a:r>
            <a:r>
              <a:rPr lang="ru-RU" sz="1400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, в которой больше 500 страниц.         12.Нарисованная история.</a:t>
            </a:r>
          </a:p>
          <a:p>
            <a:pPr>
              <a:buNone/>
            </a:pPr>
            <a:r>
              <a:rPr lang="ru-RU" sz="1400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2</a:t>
            </a:r>
            <a:r>
              <a:rPr lang="ru-RU" sz="1400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. Уютная </a:t>
            </a:r>
            <a:r>
              <a:rPr lang="ru-RU" sz="1400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книга                                                 </a:t>
            </a:r>
            <a:r>
              <a:rPr lang="ru-RU" sz="1400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13</a:t>
            </a:r>
            <a:r>
              <a:rPr lang="ru-RU" sz="1400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. Фэнтези.</a:t>
            </a:r>
          </a:p>
          <a:p>
            <a:pPr>
              <a:buNone/>
            </a:pPr>
            <a:r>
              <a:rPr lang="ru-RU" sz="1400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3</a:t>
            </a:r>
            <a:r>
              <a:rPr lang="ru-RU" sz="1400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. Книга </a:t>
            </a:r>
            <a:r>
              <a:rPr lang="ru-RU" sz="1400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со вкусным рецептом.                          </a:t>
            </a:r>
            <a:r>
              <a:rPr lang="ru-RU" sz="1400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14. </a:t>
            </a:r>
            <a:r>
              <a:rPr lang="ru-RU" sz="1400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Новинка.</a:t>
            </a:r>
          </a:p>
          <a:p>
            <a:pPr>
              <a:buNone/>
            </a:pPr>
            <a:r>
              <a:rPr lang="ru-RU" sz="1400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4</a:t>
            </a:r>
            <a:r>
              <a:rPr lang="ru-RU" sz="1400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. Книга </a:t>
            </a:r>
            <a:r>
              <a:rPr lang="ru-RU" sz="1400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об искусстве.                                        </a:t>
            </a:r>
            <a:r>
              <a:rPr lang="ru-RU" sz="1400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15</a:t>
            </a:r>
            <a:r>
              <a:rPr lang="ru-RU" sz="1400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. Чтение за чашкой кофе или чая.</a:t>
            </a:r>
          </a:p>
          <a:p>
            <a:pPr>
              <a:buNone/>
            </a:pPr>
            <a:r>
              <a:rPr lang="ru-RU" sz="1400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5</a:t>
            </a:r>
            <a:r>
              <a:rPr lang="ru-RU" sz="1400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. Книга </a:t>
            </a:r>
            <a:r>
              <a:rPr lang="ru-RU" sz="1400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с осенним настроением.                       16. Сборник рассказов.</a:t>
            </a:r>
          </a:p>
          <a:p>
            <a:pPr>
              <a:buNone/>
            </a:pPr>
            <a:r>
              <a:rPr lang="ru-RU" sz="1400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6</a:t>
            </a:r>
            <a:r>
              <a:rPr lang="ru-RU" sz="1400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. Новое </a:t>
            </a:r>
            <a:r>
              <a:rPr lang="ru-RU" sz="1400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для вас издательство.                           </a:t>
            </a:r>
            <a:r>
              <a:rPr lang="ru-RU" sz="1400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 17</a:t>
            </a:r>
            <a:r>
              <a:rPr lang="ru-RU" sz="1400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. Русская </a:t>
            </a:r>
            <a:r>
              <a:rPr lang="ru-RU" sz="1400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классика.</a:t>
            </a:r>
            <a:endParaRPr lang="ru-RU" sz="1400" dirty="0" smtClean="0">
              <a:solidFill>
                <a:srgbClr val="002060"/>
              </a:solidFill>
              <a:latin typeface="Bookman Old Style" panose="02050604050505020204" pitchFamily="18" charset="0"/>
            </a:endParaRPr>
          </a:p>
          <a:p>
            <a:pPr>
              <a:buNone/>
            </a:pPr>
            <a:r>
              <a:rPr lang="ru-RU" sz="1400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7. Магическая книга.                                           </a:t>
            </a:r>
            <a:r>
              <a:rPr lang="ru-RU" sz="1400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18</a:t>
            </a:r>
            <a:r>
              <a:rPr lang="ru-RU" sz="1400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. Книга, которой вы дали второй </a:t>
            </a:r>
            <a:r>
              <a:rPr lang="ru-RU" sz="1400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								шанс</a:t>
            </a:r>
            <a:r>
              <a:rPr lang="ru-RU" sz="1400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. </a:t>
            </a:r>
          </a:p>
          <a:p>
            <a:pPr>
              <a:buNone/>
            </a:pPr>
            <a:r>
              <a:rPr lang="ru-RU" sz="1400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8</a:t>
            </a:r>
            <a:r>
              <a:rPr lang="ru-RU" sz="1400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. Длинное </a:t>
            </a:r>
            <a:r>
              <a:rPr lang="ru-RU" sz="1400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название.                                          </a:t>
            </a:r>
            <a:r>
              <a:rPr lang="ru-RU" sz="1400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19</a:t>
            </a:r>
            <a:r>
              <a:rPr lang="ru-RU" sz="1400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. Книга, которая стала фильмом.</a:t>
            </a:r>
          </a:p>
          <a:p>
            <a:pPr>
              <a:buNone/>
            </a:pPr>
            <a:r>
              <a:rPr lang="ru-RU" sz="1400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9. Книга о школе.                                                </a:t>
            </a:r>
            <a:r>
              <a:rPr lang="ru-RU" sz="1400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20</a:t>
            </a:r>
            <a:r>
              <a:rPr lang="ru-RU" sz="1400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. Любимая книга друга.</a:t>
            </a:r>
          </a:p>
          <a:p>
            <a:pPr>
              <a:buNone/>
            </a:pPr>
            <a:r>
              <a:rPr lang="ru-RU" sz="1400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10. Книга об особенных людях.                          </a:t>
            </a:r>
            <a:r>
              <a:rPr lang="ru-RU" sz="1400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 21</a:t>
            </a:r>
            <a:r>
              <a:rPr lang="ru-RU" sz="1400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. Исторический роман.</a:t>
            </a:r>
          </a:p>
          <a:p>
            <a:pPr>
              <a:buNone/>
            </a:pPr>
            <a:r>
              <a:rPr lang="ru-RU" sz="1400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11. Книга о письмах и переписках.                    </a:t>
            </a:r>
            <a:r>
              <a:rPr lang="ru-RU" sz="1400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 22</a:t>
            </a:r>
            <a:r>
              <a:rPr lang="ru-RU" sz="1400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. Книга о тайне.</a:t>
            </a:r>
          </a:p>
          <a:p>
            <a:pPr>
              <a:buNone/>
            </a:pPr>
            <a:r>
              <a:rPr lang="ru-RU" sz="1400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                                                                             </a:t>
            </a:r>
            <a:r>
              <a:rPr lang="ru-RU" sz="1400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23</a:t>
            </a:r>
            <a:r>
              <a:rPr lang="ru-RU" sz="1400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. Пьеса.</a:t>
            </a:r>
          </a:p>
          <a:p>
            <a:pPr>
              <a:buNone/>
            </a:pPr>
            <a:r>
              <a:rPr lang="ru-RU" sz="1400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                                                                             </a:t>
            </a:r>
            <a:r>
              <a:rPr lang="ru-RU" sz="1400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24</a:t>
            </a:r>
            <a:r>
              <a:rPr lang="ru-RU" sz="1400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. Роман в стихах.</a:t>
            </a:r>
          </a:p>
          <a:p>
            <a:pPr>
              <a:buNone/>
            </a:pPr>
            <a:r>
              <a:rPr lang="ru-RU" sz="1400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                                                                             </a:t>
            </a:r>
            <a:r>
              <a:rPr lang="ru-RU" sz="1400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25</a:t>
            </a:r>
            <a:r>
              <a:rPr lang="ru-RU" sz="1400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. Восточные мотивы.</a:t>
            </a:r>
          </a:p>
          <a:p>
            <a:pPr>
              <a:buNone/>
            </a:pPr>
            <a:endParaRPr lang="ru-RU" sz="1200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вал 4"/>
          <p:cNvSpPr/>
          <p:nvPr/>
        </p:nvSpPr>
        <p:spPr>
          <a:xfrm>
            <a:off x="2285984" y="285728"/>
            <a:ext cx="1214446" cy="107157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FF00"/>
                </a:solidFill>
                <a:latin typeface="Bookman Old Style" panose="02050604050505020204" pitchFamily="18" charset="0"/>
              </a:rPr>
              <a:t>B</a:t>
            </a:r>
            <a:r>
              <a:rPr lang="ru-RU" b="1" dirty="0" smtClean="0">
                <a:solidFill>
                  <a:srgbClr val="FFFF00"/>
                </a:solidFill>
                <a:latin typeface="Bookman Old Style" panose="02050604050505020204" pitchFamily="18" charset="0"/>
              </a:rPr>
              <a:t>    </a:t>
            </a:r>
            <a:r>
              <a:rPr lang="en-US" b="1" dirty="0" smtClean="0">
                <a:solidFill>
                  <a:srgbClr val="7030A0"/>
                </a:solidFill>
                <a:latin typeface="Bookman Old Style" panose="02050604050505020204" pitchFamily="18" charset="0"/>
              </a:rPr>
              <a:t>OOK</a:t>
            </a:r>
            <a:r>
              <a:rPr lang="en-US" b="1" dirty="0" smtClean="0">
                <a:solidFill>
                  <a:srgbClr val="FFFF00"/>
                </a:solidFill>
                <a:latin typeface="Bookman Old Style" panose="02050604050505020204" pitchFamily="18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BINGO</a:t>
            </a:r>
            <a:endParaRPr lang="ru-RU" b="1" dirty="0">
              <a:solidFill>
                <a:srgbClr val="FF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395536" y="1484784"/>
            <a:ext cx="8229600" cy="4525963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Кто:</a:t>
            </a:r>
            <a:r>
              <a:rPr lang="ru-RU" sz="2000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 </a:t>
            </a:r>
            <a:r>
              <a:rPr lang="ru-RU" sz="2000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читатели-взрослые и дети. Это </a:t>
            </a:r>
            <a:r>
              <a:rPr lang="ru-RU" sz="2000" b="1" dirty="0" err="1" smtClean="0">
                <a:solidFill>
                  <a:srgbClr val="002060"/>
                </a:solidFill>
                <a:latin typeface="Bookman Old Style" panose="02050604050505020204" pitchFamily="18" charset="0"/>
              </a:rPr>
              <a:t>значит-ты</a:t>
            </a:r>
            <a:r>
              <a:rPr lang="ru-RU" sz="2000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. </a:t>
            </a:r>
            <a:r>
              <a:rPr lang="ru-RU" sz="2000" b="1" dirty="0" err="1" smtClean="0">
                <a:solidFill>
                  <a:srgbClr val="002060"/>
                </a:solidFill>
                <a:latin typeface="Bookman Old Style" panose="02050604050505020204" pitchFamily="18" charset="0"/>
              </a:rPr>
              <a:t>Да,ты</a:t>
            </a:r>
            <a:r>
              <a:rPr lang="ru-RU" sz="2000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!</a:t>
            </a:r>
          </a:p>
          <a:p>
            <a:r>
              <a:rPr lang="ru-RU" sz="2000" b="1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Что: </a:t>
            </a:r>
            <a:r>
              <a:rPr lang="ru-RU" sz="2000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Книжное бинго-это карта, посвящённая чтению разных типов книг.</a:t>
            </a:r>
          </a:p>
          <a:p>
            <a:r>
              <a:rPr lang="ru-RU" sz="2000" b="1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Когда: </a:t>
            </a:r>
            <a:r>
              <a:rPr lang="ru-RU" sz="2000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Начинаем СЕЙЧАС!</a:t>
            </a:r>
          </a:p>
          <a:p>
            <a:r>
              <a:rPr lang="ru-RU" sz="2000" b="1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Где: </a:t>
            </a:r>
            <a:r>
              <a:rPr lang="ru-RU" sz="2000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Везде- в библиотеке, дома, в автобусе, в машине, в поезде, в классе!</a:t>
            </a:r>
          </a:p>
          <a:p>
            <a:r>
              <a:rPr lang="ru-RU" sz="2000" b="1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Как:  </a:t>
            </a:r>
            <a:r>
              <a:rPr lang="ru-RU" sz="2000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В обнимку с книгами! Книги могут быть из дома, магазина, библиотеки, школы, от друзей.</a:t>
            </a:r>
          </a:p>
          <a:p>
            <a:r>
              <a:rPr lang="ru-RU" sz="2000" b="1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Почему: </a:t>
            </a:r>
            <a:r>
              <a:rPr lang="ru-RU" sz="2000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Потому что лучший способ улучшить навыки чтения- это ЧИТАТЬ!И читать самые РАЗНООБРАЗНЫЕ книги!»</a:t>
            </a:r>
            <a:endParaRPr lang="ru-RU" sz="2000" b="1" dirty="0">
              <a:solidFill>
                <a:srgbClr val="002060"/>
              </a:solidFill>
              <a:latin typeface="Bookman Old Style" panose="02050604050505020204" pitchFamily="18" charset="0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323528" y="260648"/>
            <a:ext cx="8229600" cy="1143000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chemeClr val="bg2">
                    <a:lumMod val="50000"/>
                  </a:schemeClr>
                </a:solidFill>
                <a:latin typeface="Bookman Old Style" panose="02050604050505020204" pitchFamily="18" charset="0"/>
              </a:rPr>
              <a:t>Новый формат юбилеев писателей</a:t>
            </a:r>
            <a:br>
              <a:rPr lang="ru-RU" sz="2800" b="1" dirty="0" smtClean="0">
                <a:solidFill>
                  <a:schemeClr val="bg2">
                    <a:lumMod val="50000"/>
                  </a:schemeClr>
                </a:solidFill>
                <a:latin typeface="Bookman Old Style" panose="02050604050505020204" pitchFamily="18" charset="0"/>
              </a:rPr>
            </a:br>
            <a:r>
              <a:rPr lang="ru-RU" sz="2800" b="1" dirty="0" smtClean="0">
                <a:solidFill>
                  <a:schemeClr val="bg2">
                    <a:lumMod val="50000"/>
                  </a:schemeClr>
                </a:solidFill>
                <a:latin typeface="Bookman Old Style" panose="02050604050505020204" pitchFamily="18" charset="0"/>
              </a:rPr>
              <a:t>(опыт работы лицея № 2, г. Астрахань)</a:t>
            </a:r>
            <a:endParaRPr lang="ru-RU" sz="2800" b="1" dirty="0">
              <a:solidFill>
                <a:schemeClr val="bg2">
                  <a:lumMod val="50000"/>
                </a:schemeClr>
              </a:solidFill>
              <a:latin typeface="Bookman Old Style" panose="020506040505050202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467544" y="1484784"/>
            <a:ext cx="8229600" cy="4525963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- 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Bookman Old Style" panose="02050604050505020204" pitchFamily="18" charset="0"/>
              </a:rPr>
              <a:t>Утренние 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Bookman Old Style" panose="02050604050505020204" pitchFamily="18" charset="0"/>
              </a:rPr>
              <a:t>поздравления всем школьникам прибывшим в школу с днём рождения писателя.</a:t>
            </a:r>
          </a:p>
          <a:p>
            <a:pPr>
              <a:buNone/>
            </a:pP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Bookman Old Style" panose="02050604050505020204" pitchFamily="18" charset="0"/>
              </a:rPr>
              <a:t>- Оформление 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Bookman Old Style" panose="02050604050505020204" pitchFamily="18" charset="0"/>
              </a:rPr>
              <a:t>школьных кабинетов  в  соответствующем стиле .</a:t>
            </a:r>
          </a:p>
          <a:p>
            <a:pPr>
              <a:buNone/>
            </a:pP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Bookman Old Style" panose="02050604050505020204" pitchFamily="18" charset="0"/>
              </a:rPr>
              <a:t>- Поздравительная 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Bookman Old Style" panose="02050604050505020204" pitchFamily="18" charset="0"/>
              </a:rPr>
              <a:t>стенгазета.</a:t>
            </a:r>
          </a:p>
          <a:p>
            <a:pPr>
              <a:buNone/>
            </a:pP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Bookman Old Style" panose="02050604050505020204" pitchFamily="18" charset="0"/>
              </a:rPr>
              <a:t>- Информационные 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Bookman Old Style" panose="02050604050505020204" pitchFamily="18" charset="0"/>
              </a:rPr>
              <a:t>листки с фотографиями писателя, списком книг, иллюстрациями произведений.</a:t>
            </a:r>
          </a:p>
          <a:p>
            <a:pPr>
              <a:buNone/>
            </a:pP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Bookman Old Style" panose="02050604050505020204" pitchFamily="18" charset="0"/>
              </a:rPr>
              <a:t>- Костюмированные 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Bookman Old Style" panose="02050604050505020204" pitchFamily="18" charset="0"/>
              </a:rPr>
              <a:t>беседы для первоклассников</a:t>
            </a:r>
          </a:p>
          <a:p>
            <a:pPr>
              <a:buNone/>
            </a:pP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Bookman Old Style" panose="02050604050505020204" pitchFamily="18" charset="0"/>
              </a:rPr>
              <a:t>- Маршрутные 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Bookman Old Style" panose="02050604050505020204" pitchFamily="18" charset="0"/>
              </a:rPr>
              <a:t>листы для </a:t>
            </a:r>
            <a:r>
              <a:rPr lang="ru-RU" sz="2400" dirty="0" err="1" smtClean="0">
                <a:solidFill>
                  <a:schemeClr val="tx2">
                    <a:lumMod val="75000"/>
                  </a:schemeClr>
                </a:solidFill>
                <a:latin typeface="Bookman Old Style" panose="02050604050505020204" pitchFamily="18" charset="0"/>
              </a:rPr>
              <a:t>квеста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Bookman Old Style" panose="02050604050505020204" pitchFamily="18" charset="0"/>
              </a:rPr>
              <a:t> с учениками среднего звена.</a:t>
            </a:r>
          </a:p>
          <a:p>
            <a:pPr>
              <a:buNone/>
            </a:pP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Bookman Old Style" panose="02050604050505020204" pitchFamily="18" charset="0"/>
              </a:rPr>
              <a:t>- Литературная 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Bookman Old Style" panose="02050604050505020204" pitchFamily="18" charset="0"/>
              </a:rPr>
              <a:t>конференция для старшеклассников.</a:t>
            </a:r>
          </a:p>
          <a:p>
            <a:endParaRPr lang="ru-RU" sz="2400" dirty="0" smtClean="0">
              <a:latin typeface="Bookman Old Style" panose="02050604050505020204" pitchFamily="18" charset="0"/>
            </a:endParaRPr>
          </a:p>
          <a:p>
            <a:endParaRPr lang="ru-RU" sz="2400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642938"/>
            <a:ext cx="8229600" cy="5483225"/>
          </a:xfrm>
        </p:spPr>
        <p:txBody>
          <a:bodyPr>
            <a:normAutofit/>
          </a:bodyPr>
          <a:lstStyle/>
          <a:p>
            <a:pPr indent="557213" algn="just">
              <a:buNone/>
            </a:pPr>
            <a:r>
              <a:rPr lang="ru-RU" sz="2200" dirty="0" smtClean="0">
                <a:solidFill>
                  <a:srgbClr val="002060"/>
                </a:solidFill>
              </a:rPr>
              <a:t>	</a:t>
            </a:r>
            <a:r>
              <a:rPr lang="ru-RU" sz="2200" dirty="0" smtClean="0">
                <a:solidFill>
                  <a:schemeClr val="bg2">
                    <a:lumMod val="50000"/>
                  </a:schemeClr>
                </a:solidFill>
              </a:rPr>
              <a:t>-</a:t>
            </a:r>
            <a:r>
              <a:rPr lang="ru-RU" sz="2200" b="1" i="1" dirty="0" smtClean="0">
                <a:solidFill>
                  <a:schemeClr val="bg2">
                    <a:lumMod val="50000"/>
                  </a:schemeClr>
                </a:solidFill>
                <a:latin typeface="Bookman Old Style" panose="02050604050505020204" pitchFamily="18" charset="0"/>
              </a:rPr>
              <a:t>Суть технологии </a:t>
            </a:r>
            <a:r>
              <a:rPr lang="ru-RU" sz="2200" b="1" i="1" dirty="0" smtClean="0">
                <a:solidFill>
                  <a:srgbClr val="7030A0"/>
                </a:solidFill>
                <a:latin typeface="Bookman Old Style" panose="02050604050505020204" pitchFamily="18" charset="0"/>
              </a:rPr>
              <a:t>- </a:t>
            </a:r>
            <a:r>
              <a:rPr lang="ru-RU" sz="2200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исследуя</a:t>
            </a:r>
            <a:r>
              <a:rPr lang="ru-RU" sz="2200" b="1" i="1" dirty="0" smtClean="0">
                <a:solidFill>
                  <a:srgbClr val="7030A0"/>
                </a:solidFill>
                <a:latin typeface="Bookman Old Style" panose="02050604050505020204" pitchFamily="18" charset="0"/>
              </a:rPr>
              <a:t> </a:t>
            </a:r>
            <a:r>
              <a:rPr lang="ru-RU" sz="2200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проблему, участники разрабатывают решения по выходу из сложившейся ситуации.</a:t>
            </a:r>
          </a:p>
          <a:p>
            <a:pPr indent="557213" algn="just">
              <a:buNone/>
            </a:pPr>
            <a:r>
              <a:rPr lang="ru-RU" sz="2200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	</a:t>
            </a:r>
            <a:r>
              <a:rPr lang="ru-RU" sz="2200" dirty="0" smtClean="0">
                <a:solidFill>
                  <a:schemeClr val="bg2">
                    <a:lumMod val="50000"/>
                  </a:schemeClr>
                </a:solidFill>
                <a:latin typeface="Bookman Old Style" panose="02050604050505020204" pitchFamily="18" charset="0"/>
              </a:rPr>
              <a:t>-</a:t>
            </a:r>
            <a:r>
              <a:rPr lang="ru-RU" sz="2200" b="1" i="1" dirty="0" smtClean="0">
                <a:solidFill>
                  <a:schemeClr val="bg2">
                    <a:lumMod val="50000"/>
                  </a:schemeClr>
                </a:solidFill>
                <a:latin typeface="Bookman Old Style" panose="02050604050505020204" pitchFamily="18" charset="0"/>
              </a:rPr>
              <a:t>Задача </a:t>
            </a:r>
            <a:r>
              <a:rPr lang="ru-RU" sz="2200" b="1" i="1" dirty="0" smtClean="0">
                <a:solidFill>
                  <a:schemeClr val="bg2">
                    <a:lumMod val="50000"/>
                  </a:schemeClr>
                </a:solidFill>
                <a:latin typeface="Bookman Old Style" panose="02050604050505020204" pitchFamily="18" charset="0"/>
              </a:rPr>
              <a:t>кейсов </a:t>
            </a:r>
            <a:r>
              <a:rPr lang="ru-RU" sz="2200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- показать </a:t>
            </a:r>
            <a:r>
              <a:rPr lang="ru-RU" sz="2200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систему ориентиров для правильной оценки ситуации и ответа на вопрос.</a:t>
            </a:r>
          </a:p>
          <a:p>
            <a:pPr indent="557213" algn="just">
              <a:buNone/>
            </a:pPr>
            <a:r>
              <a:rPr lang="ru-RU" sz="2200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	</a:t>
            </a:r>
            <a:r>
              <a:rPr lang="ru-RU" sz="2200" dirty="0" smtClean="0">
                <a:solidFill>
                  <a:schemeClr val="bg2">
                    <a:lumMod val="50000"/>
                  </a:schemeClr>
                </a:solidFill>
                <a:latin typeface="Bookman Old Style" panose="02050604050505020204" pitchFamily="18" charset="0"/>
              </a:rPr>
              <a:t>-</a:t>
            </a:r>
            <a:r>
              <a:rPr lang="ru-RU" sz="2200" b="1" i="1" dirty="0" smtClean="0">
                <a:solidFill>
                  <a:schemeClr val="bg2">
                    <a:lumMod val="50000"/>
                  </a:schemeClr>
                </a:solidFill>
                <a:latin typeface="Bookman Old Style" panose="02050604050505020204" pitchFamily="18" charset="0"/>
              </a:rPr>
              <a:t>Главная особенность </a:t>
            </a:r>
            <a:r>
              <a:rPr lang="ru-RU" sz="2200" b="1" i="1" dirty="0" err="1" smtClean="0">
                <a:solidFill>
                  <a:schemeClr val="bg2">
                    <a:lumMod val="50000"/>
                  </a:schemeClr>
                </a:solidFill>
                <a:latin typeface="Bookman Old Style" panose="02050604050505020204" pitchFamily="18" charset="0"/>
              </a:rPr>
              <a:t>кейс-технологии</a:t>
            </a:r>
            <a:r>
              <a:rPr lang="ru-RU" sz="2200" dirty="0" smtClean="0">
                <a:solidFill>
                  <a:schemeClr val="tx2">
                    <a:lumMod val="75000"/>
                  </a:schemeClr>
                </a:solidFill>
                <a:latin typeface="Bookman Old Style" panose="02050604050505020204" pitchFamily="18" charset="0"/>
              </a:rPr>
              <a:t>- </a:t>
            </a:r>
            <a:r>
              <a:rPr lang="ru-RU" sz="2200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информация должна быть актуальной и своевременной.</a:t>
            </a:r>
          </a:p>
          <a:p>
            <a:pPr indent="557213" algn="just">
              <a:buNone/>
            </a:pPr>
            <a:r>
              <a:rPr lang="ru-RU" sz="2200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	</a:t>
            </a:r>
            <a:r>
              <a:rPr lang="ru-RU" sz="2200" b="1" i="1" dirty="0" smtClean="0">
                <a:solidFill>
                  <a:schemeClr val="bg2">
                    <a:lumMod val="50000"/>
                  </a:schemeClr>
                </a:solidFill>
                <a:latin typeface="Bookman Old Style" panose="02050604050505020204" pitchFamily="18" charset="0"/>
              </a:rPr>
              <a:t>-Главное достоинство </a:t>
            </a:r>
            <a:r>
              <a:rPr lang="ru-RU" sz="2200" b="1" i="1" dirty="0" smtClean="0">
                <a:solidFill>
                  <a:schemeClr val="bg2">
                    <a:lumMod val="50000"/>
                  </a:schemeClr>
                </a:solidFill>
                <a:latin typeface="Bookman Old Style" panose="02050604050505020204" pitchFamily="18" charset="0"/>
              </a:rPr>
              <a:t>кейсов </a:t>
            </a:r>
            <a:r>
              <a:rPr lang="ru-RU" sz="2200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- работа </a:t>
            </a:r>
            <a:r>
              <a:rPr lang="ru-RU" sz="2200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в </a:t>
            </a:r>
            <a:r>
              <a:rPr lang="ru-RU" sz="2200" dirty="0" err="1" smtClean="0">
                <a:solidFill>
                  <a:srgbClr val="002060"/>
                </a:solidFill>
                <a:latin typeface="Bookman Old Style" panose="02050604050505020204" pitchFamily="18" charset="0"/>
              </a:rPr>
              <a:t>команде,отношения</a:t>
            </a:r>
            <a:r>
              <a:rPr lang="ru-RU" sz="2200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 в коллективе, что ведёт к его </a:t>
            </a:r>
            <a:r>
              <a:rPr lang="ru-RU" sz="2200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сплочению, </a:t>
            </a:r>
            <a:r>
              <a:rPr lang="ru-RU" sz="2200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повышает мотивацию к </a:t>
            </a:r>
            <a:r>
              <a:rPr lang="ru-RU" sz="2200" dirty="0" err="1" smtClean="0">
                <a:solidFill>
                  <a:srgbClr val="002060"/>
                </a:solidFill>
                <a:latin typeface="Bookman Old Style" panose="02050604050505020204" pitchFamily="18" charset="0"/>
              </a:rPr>
              <a:t>обучению,способствует</a:t>
            </a:r>
            <a:r>
              <a:rPr lang="ru-RU" sz="2200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 привлечению к чтению.</a:t>
            </a:r>
          </a:p>
          <a:p>
            <a:pPr indent="557213" algn="just">
              <a:buNone/>
            </a:pPr>
            <a:endParaRPr lang="ru-RU" sz="2200" dirty="0" smtClean="0">
              <a:solidFill>
                <a:srgbClr val="002060"/>
              </a:solidFill>
              <a:latin typeface="Bookman Old Style" panose="02050604050505020204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67544" y="260648"/>
            <a:ext cx="8229600" cy="1143000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chemeClr val="bg2">
                    <a:lumMod val="50000"/>
                  </a:schemeClr>
                </a:solidFill>
                <a:latin typeface="Bookman Old Style" panose="02050604050505020204" pitchFamily="18" charset="0"/>
              </a:rPr>
              <a:t>Кухня литературных героев: из опыта работы Орловской областной детской библиотеки </a:t>
            </a:r>
            <a:r>
              <a:rPr lang="ru-RU" sz="2800" b="1" dirty="0" err="1" smtClean="0">
                <a:solidFill>
                  <a:schemeClr val="bg2">
                    <a:lumMod val="50000"/>
                  </a:schemeClr>
                </a:solidFill>
                <a:latin typeface="Bookman Old Style" panose="02050604050505020204" pitchFamily="18" charset="0"/>
              </a:rPr>
              <a:t>им.М.М.Пришвина</a:t>
            </a:r>
            <a:endParaRPr lang="ru-RU" sz="2800" b="1" dirty="0">
              <a:solidFill>
                <a:schemeClr val="bg2">
                  <a:lumMod val="50000"/>
                </a:schemeClr>
              </a:solidFill>
              <a:latin typeface="Bookman Old Style" panose="020506040505050202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323528" y="1556792"/>
            <a:ext cx="8229600" cy="421005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Bookman Old Style" panose="02050604050505020204" pitchFamily="18" charset="0"/>
              </a:rPr>
              <a:t>«В пирогах, в ухе стерляжьей,</a:t>
            </a:r>
          </a:p>
          <a:p>
            <a:pPr>
              <a:buNone/>
            </a:pP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Bookman Old Style" panose="02050604050505020204" pitchFamily="18" charset="0"/>
              </a:rPr>
              <a:t>В щах, в гусином </a:t>
            </a:r>
            <a:r>
              <a:rPr lang="ru-RU" sz="2000" dirty="0" err="1" smtClean="0">
                <a:solidFill>
                  <a:schemeClr val="tx2">
                    <a:lumMod val="75000"/>
                  </a:schemeClr>
                </a:solidFill>
                <a:latin typeface="Bookman Old Style" panose="02050604050505020204" pitchFamily="18" charset="0"/>
              </a:rPr>
              <a:t>потрохе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Bookman Old Style" panose="02050604050505020204" pitchFamily="18" charset="0"/>
              </a:rPr>
              <a:t>,</a:t>
            </a:r>
          </a:p>
          <a:p>
            <a:pPr>
              <a:buNone/>
            </a:pP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Bookman Old Style" panose="02050604050505020204" pitchFamily="18" charset="0"/>
              </a:rPr>
              <a:t>В няне, в </a:t>
            </a:r>
            <a:r>
              <a:rPr lang="ru-RU" sz="2000" dirty="0" err="1" smtClean="0">
                <a:solidFill>
                  <a:schemeClr val="tx2">
                    <a:lumMod val="75000"/>
                  </a:schemeClr>
                </a:solidFill>
                <a:latin typeface="Bookman Old Style" panose="02050604050505020204" pitchFamily="18" charset="0"/>
              </a:rPr>
              <a:t>тыковнике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Bookman Old Style" panose="02050604050505020204" pitchFamily="18" charset="0"/>
              </a:rPr>
              <a:t>, </a:t>
            </a:r>
            <a:r>
              <a:rPr lang="ru-RU" sz="2000" dirty="0" err="1" smtClean="0">
                <a:solidFill>
                  <a:schemeClr val="tx2">
                    <a:lumMod val="75000"/>
                  </a:schemeClr>
                </a:solidFill>
                <a:latin typeface="Bookman Old Style" panose="02050604050505020204" pitchFamily="18" charset="0"/>
              </a:rPr>
              <a:t>в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Bookman Old Style" panose="02050604050505020204" pitchFamily="18" charset="0"/>
              </a:rPr>
              <a:t> каше</a:t>
            </a:r>
          </a:p>
          <a:p>
            <a:pPr>
              <a:buNone/>
            </a:pP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Bookman Old Style" panose="02050604050505020204" pitchFamily="18" charset="0"/>
              </a:rPr>
              <a:t>И в бараньей требухе…»</a:t>
            </a:r>
          </a:p>
          <a:p>
            <a:pPr>
              <a:buNone/>
            </a:pP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Bookman Old Style" panose="02050604050505020204" pitchFamily="18" charset="0"/>
              </a:rPr>
              <a:t>                                         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Bookman Old Style" panose="02050604050505020204" pitchFamily="18" charset="0"/>
              </a:rPr>
              <a:t>	Н. А. Некрасов</a:t>
            </a:r>
            <a:endParaRPr lang="ru-RU" sz="2000" dirty="0" smtClean="0">
              <a:solidFill>
                <a:schemeClr val="tx2">
                  <a:lumMod val="75000"/>
                </a:schemeClr>
              </a:solidFill>
              <a:latin typeface="Bookman Old Style" panose="02050604050505020204" pitchFamily="18" charset="0"/>
            </a:endParaRPr>
          </a:p>
          <a:p>
            <a:pPr>
              <a:buNone/>
            </a:pP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Bookman Old Style" panose="02050604050505020204" pitchFamily="18" charset="0"/>
              </a:rPr>
              <a:t>«Я хочу, чтобы вы пообедали с нами. У нас есть устрицы, пара куропаток и небольшой выбор белых вин.» </a:t>
            </a:r>
          </a:p>
          <a:p>
            <a:pPr>
              <a:buNone/>
            </a:pP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Bookman Old Style" panose="02050604050505020204" pitchFamily="18" charset="0"/>
              </a:rPr>
              <a:t>                                             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Bookman Old Style" panose="02050604050505020204" pitchFamily="18" charset="0"/>
              </a:rPr>
              <a:t> Шерлок 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Bookman Old Style" panose="02050604050505020204" pitchFamily="18" charset="0"/>
              </a:rPr>
              <a:t>Холмс</a:t>
            </a:r>
            <a:endParaRPr lang="ru-RU" sz="2000" dirty="0">
              <a:solidFill>
                <a:schemeClr val="tx2">
                  <a:lumMod val="75000"/>
                </a:schemeClr>
              </a:solidFill>
              <a:latin typeface="Bookman Old Style" panose="02050604050505020204" pitchFamily="18" charset="0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chemeClr val="bg2">
                    <a:lumMod val="50000"/>
                  </a:schemeClr>
                </a:solidFill>
                <a:latin typeface="Bookman Old Style" panose="02050604050505020204" pitchFamily="18" charset="0"/>
              </a:rPr>
              <a:t>Литературный обед: дайджест </a:t>
            </a:r>
            <a:br>
              <a:rPr lang="ru-RU" sz="2800" b="1" dirty="0" smtClean="0">
                <a:solidFill>
                  <a:schemeClr val="bg2">
                    <a:lumMod val="50000"/>
                  </a:schemeClr>
                </a:solidFill>
                <a:latin typeface="Bookman Old Style" panose="02050604050505020204" pitchFamily="18" charset="0"/>
              </a:rPr>
            </a:br>
            <a:r>
              <a:rPr lang="ru-RU" sz="2800" b="1" dirty="0" smtClean="0">
                <a:solidFill>
                  <a:schemeClr val="bg2">
                    <a:lumMod val="50000"/>
                  </a:schemeClr>
                </a:solidFill>
                <a:latin typeface="Bookman Old Style" panose="02050604050505020204" pitchFamily="18" charset="0"/>
              </a:rPr>
              <a:t>для любителей «вкусной литературы».</a:t>
            </a:r>
            <a:br>
              <a:rPr lang="ru-RU" sz="2800" b="1" dirty="0" smtClean="0">
                <a:solidFill>
                  <a:schemeClr val="bg2">
                    <a:lumMod val="50000"/>
                  </a:schemeClr>
                </a:solidFill>
                <a:latin typeface="Bookman Old Style" panose="02050604050505020204" pitchFamily="18" charset="0"/>
              </a:rPr>
            </a:br>
            <a:endParaRPr lang="ru-RU" sz="2800" b="1" dirty="0">
              <a:solidFill>
                <a:schemeClr val="bg2">
                  <a:lumMod val="50000"/>
                </a:schemeClr>
              </a:solidFill>
              <a:latin typeface="Bookman Old Style" panose="020506040505050202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539552" y="1340768"/>
            <a:ext cx="8229600" cy="412591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		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Bookman Old Style" panose="02050604050505020204" pitchFamily="18" charset="0"/>
              </a:rPr>
              <a:t>«Пресветлый отроче, пожалуй </a:t>
            </a:r>
            <a:r>
              <a:rPr lang="ru-RU" sz="2000" dirty="0" err="1" smtClean="0">
                <a:solidFill>
                  <a:schemeClr val="tx2">
                    <a:lumMod val="75000"/>
                  </a:schemeClr>
                </a:solidFill>
                <a:latin typeface="Bookman Old Style" panose="02050604050505020204" pitchFamily="18" charset="0"/>
              </a:rPr>
              <a:t>откушати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Bookman Old Style" panose="02050604050505020204" pitchFamily="18" charset="0"/>
              </a:rPr>
              <a:t>.-И давай перечислять.- Ныне в </a:t>
            </a:r>
            <a:r>
              <a:rPr lang="ru-RU" sz="2000" dirty="0" err="1" smtClean="0">
                <a:solidFill>
                  <a:schemeClr val="tx2">
                    <a:lumMod val="75000"/>
                  </a:schemeClr>
                </a:solidFill>
                <a:latin typeface="Bookman Old Style" panose="02050604050505020204" pitchFamily="18" charset="0"/>
              </a:rPr>
              <a:t>объед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Bookman Old Style" panose="02050604050505020204" pitchFamily="18" charset="0"/>
              </a:rPr>
              <a:t> </a:t>
            </a:r>
            <a:r>
              <a:rPr lang="ru-RU" sz="2000" dirty="0" err="1" smtClean="0">
                <a:solidFill>
                  <a:schemeClr val="tx2">
                    <a:lumMod val="75000"/>
                  </a:schemeClr>
                </a:solidFill>
                <a:latin typeface="Bookman Old Style" panose="02050604050505020204" pitchFamily="18" charset="0"/>
              </a:rPr>
              <a:t>утя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Bookman Old Style" panose="02050604050505020204" pitchFamily="18" charset="0"/>
              </a:rPr>
              <a:t> верчёное, да </a:t>
            </a:r>
            <a:r>
              <a:rPr lang="ru-RU" sz="2000" dirty="0" smtClean="0">
                <a:solidFill>
                  <a:schemeClr val="bg2">
                    <a:lumMod val="50000"/>
                  </a:schemeClr>
                </a:solidFill>
                <a:latin typeface="Bookman Old Style" panose="02050604050505020204" pitchFamily="18" charset="0"/>
              </a:rPr>
              <a:t>кура разносольная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Bookman Old Style" panose="02050604050505020204" pitchFamily="18" charset="0"/>
              </a:rPr>
              <a:t>, да ряба с гречей, да ставец </a:t>
            </a:r>
            <a:r>
              <a:rPr lang="ru-RU" sz="2000" dirty="0" err="1" smtClean="0">
                <a:solidFill>
                  <a:schemeClr val="tx2">
                    <a:lumMod val="75000"/>
                  </a:schemeClr>
                </a:solidFill>
                <a:latin typeface="Bookman Old Style" panose="02050604050505020204" pitchFamily="18" charset="0"/>
              </a:rPr>
              <a:t>штей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Bookman Old Style" panose="02050604050505020204" pitchFamily="18" charset="0"/>
              </a:rPr>
              <a:t>, </a:t>
            </a:r>
            <a:r>
              <a:rPr lang="ru-RU" sz="2000" dirty="0" err="1" smtClean="0">
                <a:solidFill>
                  <a:schemeClr val="bg2">
                    <a:lumMod val="50000"/>
                  </a:schemeClr>
                </a:solidFill>
                <a:latin typeface="Bookman Old Style" panose="02050604050505020204" pitchFamily="18" charset="0"/>
              </a:rPr>
              <a:t>коливо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Bookman Old Style" panose="02050604050505020204" pitchFamily="18" charset="0"/>
              </a:rPr>
              <a:t>, да блюдо сахарных </a:t>
            </a:r>
            <a:r>
              <a:rPr lang="ru-RU" sz="2000" dirty="0" err="1" smtClean="0">
                <a:solidFill>
                  <a:schemeClr val="tx2">
                    <a:lumMod val="75000"/>
                  </a:schemeClr>
                </a:solidFill>
                <a:latin typeface="Bookman Old Style" panose="02050604050505020204" pitchFamily="18" charset="0"/>
              </a:rPr>
              <a:t>конфетков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Bookman Old Style" panose="02050604050505020204" pitchFamily="18" charset="0"/>
              </a:rPr>
              <a:t>, да </a:t>
            </a:r>
            <a:r>
              <a:rPr lang="ru-RU" sz="2000" dirty="0" smtClean="0">
                <a:solidFill>
                  <a:schemeClr val="bg2">
                    <a:lumMod val="50000"/>
                  </a:schemeClr>
                </a:solidFill>
                <a:latin typeface="Bookman Old Style" panose="02050604050505020204" pitchFamily="18" charset="0"/>
              </a:rPr>
              <a:t>лебедь малая сахарная 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Bookman Old Style" panose="02050604050505020204" pitchFamily="18" charset="0"/>
              </a:rPr>
              <a:t>ж.»  </a:t>
            </a:r>
          </a:p>
          <a:p>
            <a:pPr>
              <a:buNone/>
            </a:pP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Bookman Old Style" panose="02050604050505020204" pitchFamily="18" charset="0"/>
              </a:rPr>
              <a:t>                                                                   </a:t>
            </a:r>
            <a:r>
              <a:rPr lang="ru-RU" sz="2000" dirty="0" err="1" smtClean="0">
                <a:solidFill>
                  <a:schemeClr val="tx2"/>
                </a:solidFill>
                <a:latin typeface="Bookman Old Style" panose="02050604050505020204" pitchFamily="18" charset="0"/>
              </a:rPr>
              <a:t>Б.Акунин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Bookman Old Style" panose="02050604050505020204" pitchFamily="18" charset="0"/>
              </a:rPr>
              <a:t>.</a:t>
            </a:r>
          </a:p>
          <a:p>
            <a:pPr>
              <a:buNone/>
            </a:pPr>
            <a:endParaRPr lang="ru-RU" sz="2000" dirty="0" smtClean="0">
              <a:solidFill>
                <a:schemeClr val="tx2">
                  <a:lumMod val="75000"/>
                </a:schemeClr>
              </a:solidFill>
              <a:latin typeface="Bookman Old Style" panose="02050604050505020204" pitchFamily="18" charset="0"/>
            </a:endParaRPr>
          </a:p>
          <a:p>
            <a:pPr indent="368300">
              <a:buNone/>
            </a:pP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Bookman Old Style" panose="02050604050505020204" pitchFamily="18" charset="0"/>
              </a:rPr>
              <a:t>Рецепты:</a:t>
            </a:r>
          </a:p>
          <a:p>
            <a:pPr indent="368300">
              <a:buNone/>
            </a:pP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Bookman Old Style" panose="02050604050505020204" pitchFamily="18" charset="0"/>
              </a:rPr>
              <a:t>-</a:t>
            </a:r>
            <a:r>
              <a:rPr lang="ru-RU" sz="2000" dirty="0" err="1" smtClean="0">
                <a:solidFill>
                  <a:schemeClr val="tx2">
                    <a:lumMod val="75000"/>
                  </a:schemeClr>
                </a:solidFill>
                <a:latin typeface="Bookman Old Style" panose="02050604050505020204" pitchFamily="18" charset="0"/>
              </a:rPr>
              <a:t>Коливо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Bookman Old Style" panose="02050604050505020204" pitchFamily="18" charset="0"/>
              </a:rPr>
              <a:t>;</a:t>
            </a:r>
          </a:p>
          <a:p>
            <a:pPr indent="368300">
              <a:buNone/>
            </a:pP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Bookman Old Style" panose="02050604050505020204" pitchFamily="18" charset="0"/>
              </a:rPr>
              <a:t>-Кура разносольная;</a:t>
            </a:r>
          </a:p>
          <a:p>
            <a:pPr indent="368300">
              <a:buNone/>
            </a:pP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Bookman Old Style" panose="02050604050505020204" pitchFamily="18" charset="0"/>
              </a:rPr>
              <a:t>-Лебедь малая сахарная.</a:t>
            </a:r>
            <a:endParaRPr lang="ru-RU" sz="2000" dirty="0">
              <a:latin typeface="Bookman Old Style" panose="02050604050505020204" pitchFamily="18" charset="0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63688" y="980728"/>
            <a:ext cx="68323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ГКУК КО «Калужская областная детская библиотека</a:t>
            </a:r>
            <a:endParaRPr lang="ru-RU" dirty="0">
              <a:solidFill>
                <a:srgbClr val="00206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264859" y="1772816"/>
            <a:ext cx="4572000" cy="258532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>
                <a:solidFill>
                  <a:srgbClr val="002060"/>
                </a:solidFill>
                <a:latin typeface="Bookman Old Style" panose="02050604050505020204" pitchFamily="18" charset="0"/>
              </a:rPr>
              <a:t>Составитель: Журавлева М. А., </a:t>
            </a:r>
          </a:p>
          <a:p>
            <a:r>
              <a:rPr lang="ru-RU" dirty="0">
                <a:solidFill>
                  <a:srgbClr val="002060"/>
                </a:solidFill>
                <a:latin typeface="Bookman Old Style" panose="02050604050505020204" pitchFamily="18" charset="0"/>
              </a:rPr>
              <a:t>заведующая отделом абонементов</a:t>
            </a:r>
          </a:p>
          <a:p>
            <a:r>
              <a:rPr lang="ru-RU" dirty="0">
                <a:solidFill>
                  <a:srgbClr val="002060"/>
                </a:solidFill>
                <a:latin typeface="Bookman Old Style" panose="02050604050505020204" pitchFamily="18" charset="0"/>
              </a:rPr>
              <a:t> </a:t>
            </a:r>
          </a:p>
          <a:p>
            <a:r>
              <a:rPr lang="ru-RU" dirty="0">
                <a:solidFill>
                  <a:srgbClr val="002060"/>
                </a:solidFill>
                <a:latin typeface="Bookman Old Style" panose="02050604050505020204" pitchFamily="18" charset="0"/>
              </a:rPr>
              <a:t> </a:t>
            </a:r>
          </a:p>
          <a:p>
            <a:r>
              <a:rPr lang="ru-RU" dirty="0">
                <a:solidFill>
                  <a:srgbClr val="002060"/>
                </a:solidFill>
                <a:latin typeface="Bookman Old Style" panose="02050604050505020204" pitchFamily="18" charset="0"/>
              </a:rPr>
              <a:t>Россия, 248600 г. Калуга, ул. Ленина, 74</a:t>
            </a:r>
          </a:p>
          <a:p>
            <a:r>
              <a:rPr lang="ru-RU" dirty="0">
                <a:solidFill>
                  <a:srgbClr val="002060"/>
                </a:solidFill>
                <a:latin typeface="Bookman Old Style" panose="02050604050505020204" pitchFamily="18" charset="0"/>
              </a:rPr>
              <a:t>Тел./Факс  (4842)57-73-29</a:t>
            </a:r>
          </a:p>
          <a:p>
            <a:r>
              <a:rPr lang="en-US" dirty="0">
                <a:solidFill>
                  <a:srgbClr val="002060"/>
                </a:solidFill>
                <a:latin typeface="Bookman Old Style" panose="02050604050505020204" pitchFamily="18" charset="0"/>
              </a:rPr>
              <a:t>E</a:t>
            </a:r>
            <a:r>
              <a:rPr lang="ru-RU" dirty="0">
                <a:solidFill>
                  <a:srgbClr val="002060"/>
                </a:solidFill>
                <a:latin typeface="Bookman Old Style" panose="02050604050505020204" pitchFamily="18" charset="0"/>
              </a:rPr>
              <a:t>-</a:t>
            </a:r>
            <a:r>
              <a:rPr lang="en-US" dirty="0">
                <a:solidFill>
                  <a:srgbClr val="002060"/>
                </a:solidFill>
                <a:latin typeface="Bookman Old Style" panose="02050604050505020204" pitchFamily="18" charset="0"/>
              </a:rPr>
              <a:t>mail</a:t>
            </a:r>
            <a:r>
              <a:rPr lang="ru-RU" dirty="0">
                <a:solidFill>
                  <a:srgbClr val="002060"/>
                </a:solidFill>
                <a:latin typeface="Bookman Old Style" panose="02050604050505020204" pitchFamily="18" charset="0"/>
              </a:rPr>
              <a:t>: </a:t>
            </a:r>
            <a:r>
              <a:rPr lang="en-US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krlc</a:t>
            </a:r>
            <a:r>
              <a:rPr lang="ru-RU" dirty="0">
                <a:solidFill>
                  <a:srgbClr val="002060"/>
                </a:solidFill>
                <a:latin typeface="Bookman Old Style" panose="02050604050505020204" pitchFamily="18" charset="0"/>
              </a:rPr>
              <a:t>@</a:t>
            </a:r>
            <a:r>
              <a:rPr lang="en-US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kaluga</a:t>
            </a:r>
            <a:r>
              <a:rPr lang="ru-RU" dirty="0">
                <a:solidFill>
                  <a:srgbClr val="002060"/>
                </a:solidFill>
                <a:latin typeface="Bookman Old Style" panose="02050604050505020204" pitchFamily="18" charset="0"/>
              </a:rPr>
              <a:t>.</a:t>
            </a:r>
            <a:r>
              <a:rPr lang="en-US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ru</a:t>
            </a:r>
            <a:endParaRPr lang="ru-RU" dirty="0">
              <a:solidFill>
                <a:srgbClr val="002060"/>
              </a:solidFill>
              <a:latin typeface="Bookman Old Style" panose="02050604050505020204" pitchFamily="18" charset="0"/>
            </a:endParaRPr>
          </a:p>
          <a:p>
            <a:r>
              <a:rPr lang="ru-RU" u="sng" dirty="0">
                <a:solidFill>
                  <a:srgbClr val="002060"/>
                </a:solidFill>
                <a:latin typeface="Bookman Old Style" panose="02050604050505020204" pitchFamily="18" charset="0"/>
                <a:hlinkClick r:id="rId2"/>
              </a:rPr>
              <a:t>www.odbkaluga.ru</a:t>
            </a:r>
            <a:endParaRPr lang="ru-RU" dirty="0">
              <a:solidFill>
                <a:srgbClr val="002060"/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15494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chemeClr val="bg2">
                    <a:lumMod val="50000"/>
                  </a:schemeClr>
                </a:solidFill>
                <a:latin typeface="Bookman Old Style" panose="02050604050505020204" pitchFamily="18" charset="0"/>
              </a:rPr>
              <a:t>Применяется в</a:t>
            </a:r>
            <a:endParaRPr lang="ru-RU" sz="3600" b="1" dirty="0">
              <a:solidFill>
                <a:schemeClr val="bg2">
                  <a:lumMod val="50000"/>
                </a:schemeClr>
              </a:solidFill>
              <a:latin typeface="Bookman Old Style" panose="020506040505050202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899592" y="1268760"/>
            <a:ext cx="7164288" cy="3561259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endParaRPr lang="ru-RU" dirty="0" smtClean="0"/>
          </a:p>
          <a:p>
            <a:r>
              <a:rPr lang="ru-RU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психологии;</a:t>
            </a:r>
          </a:p>
          <a:p>
            <a:r>
              <a:rPr lang="ru-RU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сфере образования;</a:t>
            </a:r>
          </a:p>
          <a:p>
            <a:r>
              <a:rPr lang="ru-RU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 бизнеса;</a:t>
            </a:r>
          </a:p>
          <a:p>
            <a:r>
              <a:rPr lang="ru-RU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преподавания естественно -научных и технических дисциплин;</a:t>
            </a:r>
          </a:p>
          <a:p>
            <a:r>
              <a:rPr lang="ru-RU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библиотечном деле.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725487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bg2">
                    <a:lumMod val="50000"/>
                  </a:schemeClr>
                </a:solidFill>
                <a:latin typeface="Bookman Old Style" panose="02050604050505020204" pitchFamily="18" charset="0"/>
              </a:rPr>
              <a:t>Этапы работы с кейсами</a:t>
            </a:r>
            <a:endParaRPr lang="ru-RU" sz="3200" b="1" dirty="0">
              <a:solidFill>
                <a:schemeClr val="bg2">
                  <a:lumMod val="50000"/>
                </a:schemeClr>
              </a:solidFill>
              <a:latin typeface="Bookman Old Style" panose="020506040505050202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467544" y="1052736"/>
            <a:ext cx="8229600" cy="4357688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sz="2400" b="1" i="1" dirty="0" smtClean="0">
                <a:solidFill>
                  <a:schemeClr val="bg2">
                    <a:lumMod val="50000"/>
                  </a:schemeClr>
                </a:solidFill>
                <a:latin typeface="Bookman Old Style" panose="02050604050505020204" pitchFamily="18" charset="0"/>
              </a:rPr>
              <a:t>Подготовительный этап: </a:t>
            </a:r>
            <a:r>
              <a:rPr lang="ru-RU" sz="2400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выбор книги или темы (зависит от степени подготовки аудитории);подготовка вопросов; разработка сценария, подготовительная работа с аудиторией(предварительное чтение книги).</a:t>
            </a:r>
          </a:p>
          <a:p>
            <a:pPr algn="just"/>
            <a:r>
              <a:rPr lang="ru-RU" sz="2400" b="1" i="1" dirty="0" smtClean="0">
                <a:solidFill>
                  <a:schemeClr val="bg2">
                    <a:lumMod val="50000"/>
                  </a:schemeClr>
                </a:solidFill>
                <a:latin typeface="Bookman Old Style" panose="02050604050505020204" pitchFamily="18" charset="0"/>
              </a:rPr>
              <a:t>Ознакомительный этап: </a:t>
            </a:r>
            <a:r>
              <a:rPr lang="ru-RU" sz="2400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предварительное обсуждение кейса, в ходе которого команда получает знания о выбранном жанре литературы, жизни и творчестве писателя; проводится разъяснительная работа.</a:t>
            </a:r>
          </a:p>
          <a:p>
            <a:pPr algn="just"/>
            <a:r>
              <a:rPr lang="ru-RU" sz="2400" b="1" i="1" dirty="0" smtClean="0">
                <a:solidFill>
                  <a:schemeClr val="bg2">
                    <a:lumMod val="50000"/>
                  </a:schemeClr>
                </a:solidFill>
                <a:latin typeface="Bookman Old Style" panose="02050604050505020204" pitchFamily="18" charset="0"/>
              </a:rPr>
              <a:t>Аналитический этап: </a:t>
            </a:r>
            <a:r>
              <a:rPr lang="ru-RU" sz="2400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обсуждение темы и подготовка решений в команде; анализ отрывков из текста и оценка .</a:t>
            </a:r>
          </a:p>
          <a:p>
            <a:pPr algn="just"/>
            <a:r>
              <a:rPr lang="ru-RU" sz="2400" b="1" i="1" dirty="0" smtClean="0">
                <a:solidFill>
                  <a:schemeClr val="bg2">
                    <a:lumMod val="50000"/>
                  </a:schemeClr>
                </a:solidFill>
                <a:latin typeface="Bookman Old Style" panose="02050604050505020204" pitchFamily="18" charset="0"/>
              </a:rPr>
              <a:t>Итоговый этап: </a:t>
            </a:r>
            <a:r>
              <a:rPr lang="ru-RU" sz="2400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презентация решений, чтение ответов.</a:t>
            </a:r>
          </a:p>
          <a:p>
            <a:pPr algn="just"/>
            <a:endParaRPr lang="ru-RU" sz="4000" dirty="0">
              <a:latin typeface="Bookman Old Style" panose="020506040505050202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395536" y="260648"/>
            <a:ext cx="8229600" cy="1143000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chemeClr val="bg2">
                    <a:lumMod val="50000"/>
                  </a:schemeClr>
                </a:solidFill>
                <a:latin typeface="Bookman Old Style" panose="02050604050505020204" pitchFamily="18" charset="0"/>
              </a:rPr>
              <a:t>Кейс-папка</a:t>
            </a:r>
            <a:endParaRPr lang="ru-RU" sz="4000" b="1" dirty="0">
              <a:solidFill>
                <a:schemeClr val="bg2">
                  <a:lumMod val="50000"/>
                </a:schemeClr>
              </a:solidFill>
              <a:latin typeface="Bookman Old Style" panose="020506040505050202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395536" y="1268760"/>
            <a:ext cx="8229600" cy="371475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/>
              <a:t>                                                  </a:t>
            </a:r>
          </a:p>
          <a:p>
            <a:pPr algn="ctr">
              <a:buNone/>
            </a:pPr>
            <a:r>
              <a:rPr lang="ru-RU" sz="2000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Содержит материалы, позволяющие раскрыть проблему и ответить на вопросы </a:t>
            </a:r>
            <a:r>
              <a:rPr lang="ru-RU" sz="2000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:</a:t>
            </a:r>
          </a:p>
          <a:p>
            <a:pPr algn="ctr">
              <a:buNone/>
            </a:pPr>
            <a:endParaRPr lang="ru-RU" sz="2000" b="1" dirty="0" smtClean="0">
              <a:solidFill>
                <a:srgbClr val="002060"/>
              </a:solidFill>
              <a:latin typeface="Bookman Old Style" panose="02050604050505020204" pitchFamily="18" charset="0"/>
            </a:endParaRPr>
          </a:p>
          <a:p>
            <a:r>
              <a:rPr lang="ru-RU" sz="2000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отрывки из книг или отдельно взятые истории;</a:t>
            </a:r>
          </a:p>
          <a:p>
            <a:r>
              <a:rPr lang="ru-RU" sz="2000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различные иллюстрации или изображения;</a:t>
            </a:r>
          </a:p>
          <a:p>
            <a:r>
              <a:rPr lang="ru-RU" sz="2000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вырезки из газет, графики, таблицы, рисунки;</a:t>
            </a:r>
          </a:p>
          <a:p>
            <a:r>
              <a:rPr lang="ru-RU" sz="2000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чётко сформулированные вопросы;</a:t>
            </a:r>
          </a:p>
          <a:p>
            <a:r>
              <a:rPr lang="ru-RU" sz="2000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 фрагменты видео- или кинофильма, рекламные ролики и т.д.</a:t>
            </a:r>
          </a:p>
          <a:p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67544" y="332656"/>
            <a:ext cx="8229600" cy="1143000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chemeClr val="bg2">
                    <a:lumMod val="50000"/>
                  </a:schemeClr>
                </a:solidFill>
                <a:latin typeface="Bookman Old Style" panose="02050604050505020204" pitchFamily="18" charset="0"/>
              </a:rPr>
              <a:t>Размер кейсов</a:t>
            </a:r>
            <a:endParaRPr lang="ru-RU" sz="4000" b="1" dirty="0">
              <a:solidFill>
                <a:schemeClr val="bg2">
                  <a:lumMod val="50000"/>
                </a:schemeClr>
              </a:solidFill>
              <a:latin typeface="Bookman Old Style" panose="020506040505050202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395536" y="1340768"/>
            <a:ext cx="8229600" cy="4525963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Полные: объём 25-30 страниц( работа занимает несколько дней).</a:t>
            </a:r>
          </a:p>
          <a:p>
            <a:r>
              <a:rPr lang="ru-RU" sz="2800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Сжатые</a:t>
            </a:r>
            <a:r>
              <a:rPr lang="ru-RU" sz="2800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: 2-5 </a:t>
            </a:r>
            <a:r>
              <a:rPr lang="ru-RU" sz="2800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страниц(в основном имеет вид дискуссии-90 минут).</a:t>
            </a:r>
          </a:p>
          <a:p>
            <a:r>
              <a:rPr lang="ru-RU" sz="2800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Мини: не более 2 страниц( работа в аудитории не более 45 минут).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683568" y="404664"/>
            <a:ext cx="7834064" cy="4876576"/>
          </a:xfrm>
        </p:spPr>
        <p:txBody>
          <a:bodyPr>
            <a:normAutofit/>
          </a:bodyPr>
          <a:lstStyle/>
          <a:p>
            <a:pPr indent="731838" algn="just">
              <a:buNone/>
            </a:pPr>
            <a:r>
              <a:rPr lang="ru-RU" sz="2400" dirty="0" smtClean="0"/>
              <a:t>   </a:t>
            </a:r>
            <a:endParaRPr lang="ru-RU" sz="2400" dirty="0" smtClean="0">
              <a:latin typeface="Bookman Old Style" panose="02050604050505020204" pitchFamily="18" charset="0"/>
            </a:endParaRPr>
          </a:p>
          <a:p>
            <a:pPr indent="731838" algn="just">
              <a:buNone/>
            </a:pPr>
            <a:r>
              <a:rPr lang="ru-RU" sz="2400" dirty="0" smtClean="0">
                <a:solidFill>
                  <a:schemeClr val="bg2">
                    <a:lumMod val="50000"/>
                  </a:schemeClr>
                </a:solidFill>
                <a:latin typeface="Bookman Old Style" panose="02050604050505020204" pitchFamily="18" charset="0"/>
              </a:rPr>
              <a:t>-</a:t>
            </a:r>
            <a:r>
              <a:rPr lang="ru-RU" sz="2400" b="1" i="1" dirty="0" smtClean="0">
                <a:solidFill>
                  <a:schemeClr val="bg2">
                    <a:lumMod val="50000"/>
                  </a:schemeClr>
                </a:solidFill>
                <a:latin typeface="Bookman Old Style" panose="02050604050505020204" pitchFamily="18" charset="0"/>
              </a:rPr>
              <a:t>ведущий </a:t>
            </a:r>
            <a:r>
              <a:rPr lang="ru-RU" sz="2400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(</a:t>
            </a:r>
            <a:r>
              <a:rPr lang="ru-RU" sz="2400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ведёт</a:t>
            </a:r>
            <a:r>
              <a:rPr lang="ru-RU" sz="2400" dirty="0" smtClean="0">
                <a:solidFill>
                  <a:schemeClr val="bg2">
                    <a:lumMod val="50000"/>
                  </a:schemeClr>
                </a:solidFill>
                <a:latin typeface="Bookman Old Style" panose="02050604050505020204" pitchFamily="18" charset="0"/>
              </a:rPr>
              <a:t> </a:t>
            </a:r>
            <a:r>
              <a:rPr lang="ru-RU" sz="2400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мероприятие, комментирует ответы, показывает фрагменты фильмов и т.п.);</a:t>
            </a:r>
          </a:p>
          <a:p>
            <a:pPr indent="731838" algn="just">
              <a:buNone/>
            </a:pPr>
            <a:r>
              <a:rPr lang="ru-RU" sz="2400" b="1" i="1" dirty="0" smtClean="0">
                <a:solidFill>
                  <a:schemeClr val="bg2">
                    <a:lumMod val="50000"/>
                  </a:schemeClr>
                </a:solidFill>
                <a:latin typeface="Bookman Old Style" panose="02050604050505020204" pitchFamily="18" charset="0"/>
              </a:rPr>
              <a:t>-аудитория </a:t>
            </a:r>
            <a:r>
              <a:rPr lang="ru-RU" sz="2400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( задаёт вопросы, предлагает варианты решений);</a:t>
            </a:r>
          </a:p>
          <a:p>
            <a:pPr indent="731838" algn="just">
              <a:buNone/>
            </a:pPr>
            <a:r>
              <a:rPr lang="ru-RU" sz="2400" b="1" i="1" dirty="0" smtClean="0">
                <a:solidFill>
                  <a:schemeClr val="bg2">
                    <a:lumMod val="50000"/>
                  </a:schemeClr>
                </a:solidFill>
                <a:latin typeface="Bookman Old Style" panose="02050604050505020204" pitchFamily="18" charset="0"/>
              </a:rPr>
              <a:t>-группы </a:t>
            </a:r>
            <a:r>
              <a:rPr lang="ru-RU" sz="2400" b="1" i="1" dirty="0" smtClean="0">
                <a:solidFill>
                  <a:srgbClr val="7030A0"/>
                </a:solidFill>
                <a:latin typeface="Bookman Old Style" panose="02050604050505020204" pitchFamily="18" charset="0"/>
              </a:rPr>
              <a:t>:</a:t>
            </a:r>
            <a:r>
              <a:rPr lang="ru-RU" sz="2400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 3-5 человек  ( оптимально 6 групп);</a:t>
            </a:r>
          </a:p>
          <a:p>
            <a:pPr indent="731838" algn="just">
              <a:buNone/>
            </a:pPr>
            <a:r>
              <a:rPr lang="ru-RU" sz="2400" b="1" i="1" dirty="0" smtClean="0">
                <a:solidFill>
                  <a:srgbClr val="7030A0"/>
                </a:solidFill>
                <a:latin typeface="Bookman Old Style" panose="02050604050505020204" pitchFamily="18" charset="0"/>
              </a:rPr>
              <a:t>-</a:t>
            </a:r>
            <a:r>
              <a:rPr lang="ru-RU" sz="2400" b="1" i="1" dirty="0" smtClean="0">
                <a:solidFill>
                  <a:schemeClr val="bg2">
                    <a:lumMod val="50000"/>
                  </a:schemeClr>
                </a:solidFill>
                <a:latin typeface="Bookman Old Style" panose="02050604050505020204" pitchFamily="18" charset="0"/>
              </a:rPr>
              <a:t>модератор-</a:t>
            </a:r>
            <a:r>
              <a:rPr lang="ru-RU" sz="2400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руководитель группы( записывает идеи, старается , чтобы высказались все, принимает решения, старается гасить негативные ситуации) </a:t>
            </a:r>
          </a:p>
          <a:p>
            <a:pPr indent="731838" algn="just">
              <a:buNone/>
            </a:pPr>
            <a:endParaRPr lang="ru-RU" sz="2400" dirty="0">
              <a:solidFill>
                <a:srgbClr val="002060"/>
              </a:solidFill>
              <a:latin typeface="Bookman Old Style" panose="020506040505050202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395536" y="260648"/>
            <a:ext cx="8229600" cy="868362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chemeClr val="bg2">
                    <a:lumMod val="50000"/>
                  </a:schemeClr>
                </a:solidFill>
                <a:latin typeface="Bookman Old Style" panose="02050604050505020204" pitchFamily="18" charset="0"/>
              </a:rPr>
              <a:t>Ролевые карточные игры</a:t>
            </a:r>
            <a:endParaRPr lang="ru-RU" sz="3600" b="1" dirty="0">
              <a:solidFill>
                <a:schemeClr val="bg2">
                  <a:lumMod val="50000"/>
                </a:schemeClr>
              </a:solidFill>
              <a:latin typeface="Bookman Old Style" panose="020506040505050202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914400" y="1214438"/>
            <a:ext cx="8229600" cy="4143375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sz="2000" b="1" dirty="0" smtClean="0">
                <a:solidFill>
                  <a:schemeClr val="bg2">
                    <a:lumMod val="50000"/>
                  </a:schemeClr>
                </a:solidFill>
                <a:latin typeface="Bookman Old Style" panose="02050604050505020204" pitchFamily="18" charset="0"/>
              </a:rPr>
              <a:t>Суть игры</a:t>
            </a:r>
            <a:r>
              <a:rPr lang="ru-RU" sz="2000" b="1" dirty="0" smtClean="0">
                <a:solidFill>
                  <a:srgbClr val="7030A0"/>
                </a:solidFill>
                <a:latin typeface="Bookman Old Style" panose="02050604050505020204" pitchFamily="18" charset="0"/>
              </a:rPr>
              <a:t>:</a:t>
            </a:r>
          </a:p>
          <a:p>
            <a:pPr>
              <a:buNone/>
            </a:pPr>
            <a:r>
              <a:rPr lang="ru-RU" sz="2000" dirty="0" smtClean="0">
                <a:latin typeface="Bookman Old Style" panose="02050604050505020204" pitchFamily="18" charset="0"/>
              </a:rPr>
              <a:t>	</a:t>
            </a:r>
            <a:r>
              <a:rPr lang="ru-RU" sz="2000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1</a:t>
            </a:r>
            <a:r>
              <a:rPr lang="ru-RU" sz="2000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. Команда </a:t>
            </a:r>
            <a:r>
              <a:rPr lang="ru-RU" sz="2000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получает карточку-ситуацию(кейс) с проблемой, которую необходимо разрешить;</a:t>
            </a:r>
          </a:p>
          <a:p>
            <a:pPr>
              <a:buNone/>
            </a:pPr>
            <a:r>
              <a:rPr lang="ru-RU" sz="2000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	2. Распределение ролей:</a:t>
            </a:r>
          </a:p>
          <a:p>
            <a:pPr indent="557213">
              <a:buNone/>
            </a:pPr>
            <a:r>
              <a:rPr lang="ru-RU" sz="2000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-исполнитель,</a:t>
            </a:r>
          </a:p>
          <a:p>
            <a:pPr indent="557213">
              <a:buNone/>
            </a:pPr>
            <a:r>
              <a:rPr lang="ru-RU" sz="2000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-пострадавший,</a:t>
            </a:r>
          </a:p>
          <a:p>
            <a:pPr indent="557213">
              <a:buNone/>
            </a:pPr>
            <a:r>
              <a:rPr lang="ru-RU" sz="2000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-подстрекатель,</a:t>
            </a:r>
          </a:p>
          <a:p>
            <a:pPr indent="557213">
              <a:buNone/>
            </a:pPr>
            <a:r>
              <a:rPr lang="ru-RU" sz="2000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-утешитель,</a:t>
            </a:r>
          </a:p>
          <a:p>
            <a:pPr indent="557213">
              <a:buNone/>
            </a:pPr>
            <a:r>
              <a:rPr lang="ru-RU" sz="2000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-вмешивающийся,</a:t>
            </a:r>
          </a:p>
          <a:p>
            <a:pPr indent="557213">
              <a:buNone/>
            </a:pPr>
            <a:r>
              <a:rPr lang="ru-RU" sz="2000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-критик,</a:t>
            </a:r>
          </a:p>
          <a:p>
            <a:pPr indent="557213">
              <a:buNone/>
            </a:pPr>
            <a:r>
              <a:rPr lang="ru-RU" sz="2000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-голос разума</a:t>
            </a:r>
          </a:p>
          <a:p>
            <a:pPr>
              <a:buNone/>
            </a:pPr>
            <a:r>
              <a:rPr lang="ru-RU" sz="2000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       3. Разыгрывание </a:t>
            </a:r>
            <a:r>
              <a:rPr lang="ru-RU" sz="2000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ситуации, представление позиций каждого.</a:t>
            </a:r>
          </a:p>
          <a:p>
            <a:pPr>
              <a:buNone/>
            </a:pPr>
            <a:r>
              <a:rPr lang="ru-RU" sz="2000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       4</a:t>
            </a:r>
            <a:r>
              <a:rPr lang="ru-RU" sz="2000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. Завершение обсуждения. Голос разума.</a:t>
            </a:r>
            <a:endParaRPr lang="ru-RU" sz="2000" dirty="0">
              <a:solidFill>
                <a:srgbClr val="002060"/>
              </a:solidFill>
              <a:latin typeface="Bookman Old Style" panose="020506040505050202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732</TotalTime>
  <Words>989</Words>
  <Application>Microsoft Office PowerPoint</Application>
  <PresentationFormat>Экран (4:3)</PresentationFormat>
  <Paragraphs>175</Paragraphs>
  <Slides>32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32</vt:i4>
      </vt:variant>
    </vt:vector>
  </HeadingPairs>
  <TitlesOfParts>
    <vt:vector size="33" baseType="lpstr">
      <vt:lpstr>Тема Office</vt:lpstr>
      <vt:lpstr>    О некоторых приёмах в      работе библиотекаря  по    организации читательской деятельности детей и подростков</vt:lpstr>
      <vt:lpstr>Метод кейсов для популяризации художественной литературы</vt:lpstr>
      <vt:lpstr>Презентация PowerPoint</vt:lpstr>
      <vt:lpstr>Применяется в</vt:lpstr>
      <vt:lpstr>Этапы работы с кейсами</vt:lpstr>
      <vt:lpstr>Кейс-папка</vt:lpstr>
      <vt:lpstr>Размер кейсов</vt:lpstr>
      <vt:lpstr>Презентация PowerPoint</vt:lpstr>
      <vt:lpstr>Ролевые карточные игры</vt:lpstr>
      <vt:lpstr>Эмодзи: визуализация  классических образов</vt:lpstr>
      <vt:lpstr>Негативное влияние  «клипового мышления»</vt:lpstr>
      <vt:lpstr>Эмодзи (эмоджи)</vt:lpstr>
      <vt:lpstr>Эмодзи: визуализация  классических образов</vt:lpstr>
      <vt:lpstr>Работа с книгой при помощи эмодзи направлена на</vt:lpstr>
      <vt:lpstr>Опыт работы городской библиотеки  г. Снежинска Челябинской области</vt:lpstr>
      <vt:lpstr>Онлайн-викторина  «А книга лучше!»</vt:lpstr>
      <vt:lpstr>«Литературный саундтрек»</vt:lpstr>
      <vt:lpstr>Сенсорные игры как форма привлечения детей к чтению посредством сенсорного восприятия.</vt:lpstr>
      <vt:lpstr>Использование сенсорных игр способствует:</vt:lpstr>
      <vt:lpstr>Тактильные книги</vt:lpstr>
      <vt:lpstr>Презентация PowerPoint</vt:lpstr>
      <vt:lpstr>Презентация PowerPoint</vt:lpstr>
      <vt:lpstr>Литературное лото (по творчеству писателя)</vt:lpstr>
      <vt:lpstr>Бинго</vt:lpstr>
      <vt:lpstr>Книжное бинго</vt:lpstr>
      <vt:lpstr>Бинго –круглый год!</vt:lpstr>
      <vt:lpstr>Примеры заданий</vt:lpstr>
      <vt:lpstr>B    OOK BINGO</vt:lpstr>
      <vt:lpstr>Новый формат юбилеев писателей (опыт работы лицея № 2, г. Астрахань)</vt:lpstr>
      <vt:lpstr>Кухня литературных героев: из опыта работы Орловской областной детской библиотеки им.М.М.Пришвина</vt:lpstr>
      <vt:lpstr>Литературный обед: дайджест  для любителей «вкусной литературы». 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 некоторых приёмах в работе библиотекаря по организации читательской деятельности детей и подростков</dc:title>
  <dc:creator>dnv</dc:creator>
  <cp:lastModifiedBy>dnv</cp:lastModifiedBy>
  <cp:revision>72</cp:revision>
  <dcterms:created xsi:type="dcterms:W3CDTF">2018-10-18T10:21:05Z</dcterms:created>
  <dcterms:modified xsi:type="dcterms:W3CDTF">2018-12-24T13:30:49Z</dcterms:modified>
</cp:coreProperties>
</file>